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notesSlides/notesSlide13.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4.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sldIdLst>
    <p:sldId id="345" r:id="rId2"/>
    <p:sldId id="366" r:id="rId3"/>
    <p:sldId id="281" r:id="rId4"/>
    <p:sldId id="283" r:id="rId5"/>
    <p:sldId id="282" r:id="rId6"/>
    <p:sldId id="367" r:id="rId7"/>
    <p:sldId id="494" r:id="rId8"/>
    <p:sldId id="509" r:id="rId9"/>
    <p:sldId id="524" r:id="rId10"/>
    <p:sldId id="508" r:id="rId11"/>
    <p:sldId id="522" r:id="rId12"/>
    <p:sldId id="443" r:id="rId13"/>
    <p:sldId id="517" r:id="rId14"/>
    <p:sldId id="523" r:id="rId15"/>
    <p:sldId id="471" r:id="rId16"/>
    <p:sldId id="525" r:id="rId17"/>
    <p:sldId id="369" r:id="rId18"/>
    <p:sldId id="488" r:id="rId19"/>
    <p:sldId id="382" r:id="rId20"/>
    <p:sldId id="363" r:id="rId21"/>
    <p:sldId id="513" r:id="rId22"/>
    <p:sldId id="364" r:id="rId23"/>
    <p:sldId id="384" r:id="rId24"/>
    <p:sldId id="526" r:id="rId25"/>
    <p:sldId id="505" r:id="rId26"/>
    <p:sldId id="504" r:id="rId27"/>
    <p:sldId id="372" r:id="rId28"/>
    <p:sldId id="527" r:id="rId29"/>
    <p:sldId id="528" r:id="rId30"/>
    <p:sldId id="431" r:id="rId31"/>
    <p:sldId id="529" r:id="rId32"/>
    <p:sldId id="518" r:id="rId33"/>
    <p:sldId id="500" r:id="rId34"/>
    <p:sldId id="530" r:id="rId35"/>
    <p:sldId id="506" r:id="rId36"/>
    <p:sldId id="515" r:id="rId37"/>
    <p:sldId id="454" r:id="rId38"/>
    <p:sldId id="499" r:id="rId39"/>
    <p:sldId id="448" r:id="rId40"/>
    <p:sldId id="510" r:id="rId41"/>
    <p:sldId id="511" r:id="rId42"/>
    <p:sldId id="512" r:id="rId43"/>
    <p:sldId id="497" r:id="rId44"/>
    <p:sldId id="501" r:id="rId45"/>
    <p:sldId id="502" r:id="rId46"/>
    <p:sldId id="485" r:id="rId47"/>
    <p:sldId id="489" r:id="rId48"/>
    <p:sldId id="507" r:id="rId49"/>
    <p:sldId id="291" r:id="rId50"/>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vel Vidal Alejandro" initials="PVA" lastIdx="1" clrIdx="0">
    <p:extLst>
      <p:ext uri="{19B8F6BF-5375-455C-9EA6-DF929625EA0E}">
        <p15:presenceInfo xmlns:p15="http://schemas.microsoft.com/office/powerpoint/2012/main" userId="S-1-5-21-1311857366-1222907197-106514123-706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6435E"/>
    <a:srgbClr val="4D99CD"/>
    <a:srgbClr val="D04E46"/>
    <a:srgbClr val="81B88C"/>
    <a:srgbClr val="71BD89"/>
    <a:srgbClr val="FFDC6D"/>
    <a:srgbClr val="B0CDAB"/>
    <a:srgbClr val="004821"/>
    <a:srgbClr val="06314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263598-CE0F-4940-BB89-10F749DCE88F}" v="34" dt="2024-11-07T13:01:46.84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2" autoAdjust="0"/>
    <p:restoredTop sz="84973" autoAdjust="0"/>
  </p:normalViewPr>
  <p:slideViewPr>
    <p:cSldViewPr snapToGrid="0" snapToObjects="1">
      <p:cViewPr varScale="1">
        <p:scale>
          <a:sx n="63" d="100"/>
          <a:sy n="63" d="100"/>
        </p:scale>
        <p:origin x="1542"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th Stefens Ceron Ordoñez" userId="35fad864-10c7-4add-baa6-5c6ff52fe40d" providerId="ADAL" clId="{48263598-CE0F-4940-BB89-10F749DCE88F}"/>
    <pc:docChg chg="undo custSel addSld delSld modSld">
      <pc:chgData name="Julieth Stefens Ceron Ordoñez" userId="35fad864-10c7-4add-baa6-5c6ff52fe40d" providerId="ADAL" clId="{48263598-CE0F-4940-BB89-10F749DCE88F}" dt="2024-11-07T13:07:13.314" v="53" actId="729"/>
      <pc:docMkLst>
        <pc:docMk/>
      </pc:docMkLst>
      <pc:sldChg chg="add">
        <pc:chgData name="Julieth Stefens Ceron Ordoñez" userId="35fad864-10c7-4add-baa6-5c6ff52fe40d" providerId="ADAL" clId="{48263598-CE0F-4940-BB89-10F749DCE88F}" dt="2024-11-07T12:58:39.720" v="6"/>
        <pc:sldMkLst>
          <pc:docMk/>
          <pc:sldMk cId="3945138647" sldId="363"/>
        </pc:sldMkLst>
      </pc:sldChg>
      <pc:sldChg chg="add">
        <pc:chgData name="Julieth Stefens Ceron Ordoñez" userId="35fad864-10c7-4add-baa6-5c6ff52fe40d" providerId="ADAL" clId="{48263598-CE0F-4940-BB89-10F749DCE88F}" dt="2024-11-07T12:58:49.692" v="8"/>
        <pc:sldMkLst>
          <pc:docMk/>
          <pc:sldMk cId="1464190658" sldId="364"/>
        </pc:sldMkLst>
      </pc:sldChg>
      <pc:sldChg chg="add">
        <pc:chgData name="Julieth Stefens Ceron Ordoñez" userId="35fad864-10c7-4add-baa6-5c6ff52fe40d" providerId="ADAL" clId="{48263598-CE0F-4940-BB89-10F749DCE88F}" dt="2024-11-07T12:58:25.391" v="3"/>
        <pc:sldMkLst>
          <pc:docMk/>
          <pc:sldMk cId="169196389" sldId="369"/>
        </pc:sldMkLst>
      </pc:sldChg>
      <pc:sldChg chg="add">
        <pc:chgData name="Julieth Stefens Ceron Ordoñez" userId="35fad864-10c7-4add-baa6-5c6ff52fe40d" providerId="ADAL" clId="{48263598-CE0F-4940-BB89-10F749DCE88F}" dt="2024-11-07T12:59:12.104" v="13"/>
        <pc:sldMkLst>
          <pc:docMk/>
          <pc:sldMk cId="2390286459" sldId="372"/>
        </pc:sldMkLst>
      </pc:sldChg>
      <pc:sldChg chg="add">
        <pc:chgData name="Julieth Stefens Ceron Ordoñez" userId="35fad864-10c7-4add-baa6-5c6ff52fe40d" providerId="ADAL" clId="{48263598-CE0F-4940-BB89-10F749DCE88F}" dt="2024-11-07T12:58:34.821" v="5"/>
        <pc:sldMkLst>
          <pc:docMk/>
          <pc:sldMk cId="3592230492" sldId="382"/>
        </pc:sldMkLst>
      </pc:sldChg>
      <pc:sldChg chg="add">
        <pc:chgData name="Julieth Stefens Ceron Ordoñez" userId="35fad864-10c7-4add-baa6-5c6ff52fe40d" providerId="ADAL" clId="{48263598-CE0F-4940-BB89-10F749DCE88F}" dt="2024-11-07T12:58:53.869" v="9"/>
        <pc:sldMkLst>
          <pc:docMk/>
          <pc:sldMk cId="4283905786" sldId="384"/>
        </pc:sldMkLst>
      </pc:sldChg>
      <pc:sldChg chg="add">
        <pc:chgData name="Julieth Stefens Ceron Ordoñez" userId="35fad864-10c7-4add-baa6-5c6ff52fe40d" providerId="ADAL" clId="{48263598-CE0F-4940-BB89-10F749DCE88F}" dt="2024-11-07T12:59:58.626" v="16"/>
        <pc:sldMkLst>
          <pc:docMk/>
          <pc:sldMk cId="4118780769" sldId="431"/>
        </pc:sldMkLst>
      </pc:sldChg>
      <pc:sldChg chg="add mod modShow">
        <pc:chgData name="Julieth Stefens Ceron Ordoñez" userId="35fad864-10c7-4add-baa6-5c6ff52fe40d" providerId="ADAL" clId="{48263598-CE0F-4940-BB89-10F749DCE88F}" dt="2024-11-07T13:06:24.170" v="44" actId="729"/>
        <pc:sldMkLst>
          <pc:docMk/>
          <pc:sldMk cId="376036445" sldId="448"/>
        </pc:sldMkLst>
      </pc:sldChg>
      <pc:sldChg chg="add mod modShow">
        <pc:chgData name="Julieth Stefens Ceron Ordoñez" userId="35fad864-10c7-4add-baa6-5c6ff52fe40d" providerId="ADAL" clId="{48263598-CE0F-4940-BB89-10F749DCE88F}" dt="2024-11-07T13:06:14.120" v="42" actId="729"/>
        <pc:sldMkLst>
          <pc:docMk/>
          <pc:sldMk cId="0" sldId="454"/>
        </pc:sldMkLst>
      </pc:sldChg>
      <pc:sldChg chg="addSp delSp mod">
        <pc:chgData name="Julieth Stefens Ceron Ordoñez" userId="35fad864-10c7-4add-baa6-5c6ff52fe40d" providerId="ADAL" clId="{48263598-CE0F-4940-BB89-10F749DCE88F}" dt="2024-11-07T12:52:39.839" v="1" actId="22"/>
        <pc:sldMkLst>
          <pc:docMk/>
          <pc:sldMk cId="393903677" sldId="471"/>
        </pc:sldMkLst>
        <pc:spChg chg="add del">
          <ac:chgData name="Julieth Stefens Ceron Ordoñez" userId="35fad864-10c7-4add-baa6-5c6ff52fe40d" providerId="ADAL" clId="{48263598-CE0F-4940-BB89-10F749DCE88F}" dt="2024-11-07T12:52:39.839" v="1" actId="22"/>
          <ac:spMkLst>
            <pc:docMk/>
            <pc:sldMk cId="393903677" sldId="471"/>
            <ac:spMk id="3" creationId="{4C769035-D4FB-424C-6870-AF593EF22343}"/>
          </ac:spMkLst>
        </pc:spChg>
      </pc:sldChg>
      <pc:sldChg chg="add del">
        <pc:chgData name="Julieth Stefens Ceron Ordoñez" userId="35fad864-10c7-4add-baa6-5c6ff52fe40d" providerId="ADAL" clId="{48263598-CE0F-4940-BB89-10F749DCE88F}" dt="2024-11-07T13:05:32.623" v="38" actId="47"/>
        <pc:sldMkLst>
          <pc:docMk/>
          <pc:sldMk cId="4041565669" sldId="476"/>
        </pc:sldMkLst>
      </pc:sldChg>
      <pc:sldChg chg="add mod modShow">
        <pc:chgData name="Julieth Stefens Ceron Ordoñez" userId="35fad864-10c7-4add-baa6-5c6ff52fe40d" providerId="ADAL" clId="{48263598-CE0F-4940-BB89-10F749DCE88F}" dt="2024-11-07T13:07:07.171" v="51" actId="729"/>
        <pc:sldMkLst>
          <pc:docMk/>
          <pc:sldMk cId="163465273" sldId="485"/>
        </pc:sldMkLst>
      </pc:sldChg>
      <pc:sldChg chg="add">
        <pc:chgData name="Julieth Stefens Ceron Ordoñez" userId="35fad864-10c7-4add-baa6-5c6ff52fe40d" providerId="ADAL" clId="{48263598-CE0F-4940-BB89-10F749DCE88F}" dt="2024-11-07T12:58:30.011" v="4"/>
        <pc:sldMkLst>
          <pc:docMk/>
          <pc:sldMk cId="661406297" sldId="488"/>
        </pc:sldMkLst>
      </pc:sldChg>
      <pc:sldChg chg="add mod modShow">
        <pc:chgData name="Julieth Stefens Ceron Ordoñez" userId="35fad864-10c7-4add-baa6-5c6ff52fe40d" providerId="ADAL" clId="{48263598-CE0F-4940-BB89-10F749DCE88F}" dt="2024-11-07T13:07:09.110" v="52" actId="729"/>
        <pc:sldMkLst>
          <pc:docMk/>
          <pc:sldMk cId="657617879" sldId="489"/>
        </pc:sldMkLst>
      </pc:sldChg>
      <pc:sldChg chg="add mod modShow">
        <pc:chgData name="Julieth Stefens Ceron Ordoñez" userId="35fad864-10c7-4add-baa6-5c6ff52fe40d" providerId="ADAL" clId="{48263598-CE0F-4940-BB89-10F749DCE88F}" dt="2024-11-07T13:06:56.702" v="48" actId="729"/>
        <pc:sldMkLst>
          <pc:docMk/>
          <pc:sldMk cId="2080190245" sldId="497"/>
        </pc:sldMkLst>
      </pc:sldChg>
      <pc:sldChg chg="add mod modShow">
        <pc:chgData name="Julieth Stefens Ceron Ordoñez" userId="35fad864-10c7-4add-baa6-5c6ff52fe40d" providerId="ADAL" clId="{48263598-CE0F-4940-BB89-10F749DCE88F}" dt="2024-11-07T13:06:17.538" v="43" actId="729"/>
        <pc:sldMkLst>
          <pc:docMk/>
          <pc:sldMk cId="540912179" sldId="499"/>
        </pc:sldMkLst>
      </pc:sldChg>
      <pc:sldChg chg="add">
        <pc:chgData name="Julieth Stefens Ceron Ordoñez" userId="35fad864-10c7-4add-baa6-5c6ff52fe40d" providerId="ADAL" clId="{48263598-CE0F-4940-BB89-10F749DCE88F}" dt="2024-11-07T13:00:15.761" v="19"/>
        <pc:sldMkLst>
          <pc:docMk/>
          <pc:sldMk cId="331109668" sldId="500"/>
        </pc:sldMkLst>
      </pc:sldChg>
      <pc:sldChg chg="add mod modShow">
        <pc:chgData name="Julieth Stefens Ceron Ordoñez" userId="35fad864-10c7-4add-baa6-5c6ff52fe40d" providerId="ADAL" clId="{48263598-CE0F-4940-BB89-10F749DCE88F}" dt="2024-11-07T13:06:59.645" v="49" actId="729"/>
        <pc:sldMkLst>
          <pc:docMk/>
          <pc:sldMk cId="4003092349" sldId="501"/>
        </pc:sldMkLst>
      </pc:sldChg>
      <pc:sldChg chg="add mod modShow">
        <pc:chgData name="Julieth Stefens Ceron Ordoñez" userId="35fad864-10c7-4add-baa6-5c6ff52fe40d" providerId="ADAL" clId="{48263598-CE0F-4940-BB89-10F749DCE88F}" dt="2024-11-07T13:07:04.426" v="50" actId="729"/>
        <pc:sldMkLst>
          <pc:docMk/>
          <pc:sldMk cId="1666663071" sldId="502"/>
        </pc:sldMkLst>
      </pc:sldChg>
      <pc:sldChg chg="add">
        <pc:chgData name="Julieth Stefens Ceron Ordoñez" userId="35fad864-10c7-4add-baa6-5c6ff52fe40d" providerId="ADAL" clId="{48263598-CE0F-4940-BB89-10F749DCE88F}" dt="2024-11-07T12:59:07.640" v="12"/>
        <pc:sldMkLst>
          <pc:docMk/>
          <pc:sldMk cId="4195974842" sldId="504"/>
        </pc:sldMkLst>
      </pc:sldChg>
      <pc:sldChg chg="add">
        <pc:chgData name="Julieth Stefens Ceron Ordoñez" userId="35fad864-10c7-4add-baa6-5c6ff52fe40d" providerId="ADAL" clId="{48263598-CE0F-4940-BB89-10F749DCE88F}" dt="2024-11-07T12:59:03.611" v="11"/>
        <pc:sldMkLst>
          <pc:docMk/>
          <pc:sldMk cId="541733771" sldId="505"/>
        </pc:sldMkLst>
      </pc:sldChg>
      <pc:sldChg chg="add mod modShow">
        <pc:chgData name="Julieth Stefens Ceron Ordoñez" userId="35fad864-10c7-4add-baa6-5c6ff52fe40d" providerId="ADAL" clId="{48263598-CE0F-4940-BB89-10F749DCE88F}" dt="2024-11-07T13:06:01.200" v="40" actId="729"/>
        <pc:sldMkLst>
          <pc:docMk/>
          <pc:sldMk cId="2031021680" sldId="506"/>
        </pc:sldMkLst>
      </pc:sldChg>
      <pc:sldChg chg="add mod modShow">
        <pc:chgData name="Julieth Stefens Ceron Ordoñez" userId="35fad864-10c7-4add-baa6-5c6ff52fe40d" providerId="ADAL" clId="{48263598-CE0F-4940-BB89-10F749DCE88F}" dt="2024-11-07T13:07:13.314" v="53" actId="729"/>
        <pc:sldMkLst>
          <pc:docMk/>
          <pc:sldMk cId="4218435300" sldId="507"/>
        </pc:sldMkLst>
      </pc:sldChg>
      <pc:sldChg chg="add mod modShow">
        <pc:chgData name="Julieth Stefens Ceron Ordoñez" userId="35fad864-10c7-4add-baa6-5c6ff52fe40d" providerId="ADAL" clId="{48263598-CE0F-4940-BB89-10F749DCE88F}" dt="2024-11-07T13:06:27.456" v="45" actId="729"/>
        <pc:sldMkLst>
          <pc:docMk/>
          <pc:sldMk cId="4148174099" sldId="510"/>
        </pc:sldMkLst>
      </pc:sldChg>
      <pc:sldChg chg="add mod modShow">
        <pc:chgData name="Julieth Stefens Ceron Ordoñez" userId="35fad864-10c7-4add-baa6-5c6ff52fe40d" providerId="ADAL" clId="{48263598-CE0F-4940-BB89-10F749DCE88F}" dt="2024-11-07T13:06:30.891" v="46" actId="729"/>
        <pc:sldMkLst>
          <pc:docMk/>
          <pc:sldMk cId="693739847" sldId="511"/>
        </pc:sldMkLst>
      </pc:sldChg>
      <pc:sldChg chg="add mod modShow">
        <pc:chgData name="Julieth Stefens Ceron Ordoñez" userId="35fad864-10c7-4add-baa6-5c6ff52fe40d" providerId="ADAL" clId="{48263598-CE0F-4940-BB89-10F749DCE88F}" dt="2024-11-07T13:06:54.702" v="47" actId="729"/>
        <pc:sldMkLst>
          <pc:docMk/>
          <pc:sldMk cId="347270236" sldId="512"/>
        </pc:sldMkLst>
      </pc:sldChg>
      <pc:sldChg chg="add">
        <pc:chgData name="Julieth Stefens Ceron Ordoñez" userId="35fad864-10c7-4add-baa6-5c6ff52fe40d" providerId="ADAL" clId="{48263598-CE0F-4940-BB89-10F749DCE88F}" dt="2024-11-07T12:58:44.367" v="7"/>
        <pc:sldMkLst>
          <pc:docMk/>
          <pc:sldMk cId="3056474556" sldId="513"/>
        </pc:sldMkLst>
      </pc:sldChg>
      <pc:sldChg chg="add mod modShow">
        <pc:chgData name="Julieth Stefens Ceron Ordoñez" userId="35fad864-10c7-4add-baa6-5c6ff52fe40d" providerId="ADAL" clId="{48263598-CE0F-4940-BB89-10F749DCE88F}" dt="2024-11-07T13:06:11.521" v="41" actId="729"/>
        <pc:sldMkLst>
          <pc:docMk/>
          <pc:sldMk cId="124943823" sldId="515"/>
        </pc:sldMkLst>
      </pc:sldChg>
      <pc:sldChg chg="add">
        <pc:chgData name="Julieth Stefens Ceron Ordoñez" userId="35fad864-10c7-4add-baa6-5c6ff52fe40d" providerId="ADAL" clId="{48263598-CE0F-4940-BB89-10F749DCE88F}" dt="2024-11-07T13:00:08.453" v="18"/>
        <pc:sldMkLst>
          <pc:docMk/>
          <pc:sldMk cId="2229856724" sldId="518"/>
        </pc:sldMkLst>
      </pc:sldChg>
      <pc:sldChg chg="modSp add mod">
        <pc:chgData name="Julieth Stefens Ceron Ordoñez" userId="35fad864-10c7-4add-baa6-5c6ff52fe40d" providerId="ADAL" clId="{48263598-CE0F-4940-BB89-10F749DCE88F}" dt="2024-11-07T13:02:05.694" v="37" actId="1076"/>
        <pc:sldMkLst>
          <pc:docMk/>
          <pc:sldMk cId="858246209" sldId="525"/>
        </pc:sldMkLst>
        <pc:picChg chg="mod">
          <ac:chgData name="Julieth Stefens Ceron Ordoñez" userId="35fad864-10c7-4add-baa6-5c6ff52fe40d" providerId="ADAL" clId="{48263598-CE0F-4940-BB89-10F749DCE88F}" dt="2024-11-07T13:02:05.694" v="37" actId="1076"/>
          <ac:picMkLst>
            <pc:docMk/>
            <pc:sldMk cId="858246209" sldId="525"/>
            <ac:picMk id="4" creationId="{00000000-0000-0000-0000-000000000000}"/>
          </ac:picMkLst>
        </pc:picChg>
      </pc:sldChg>
      <pc:sldChg chg="add">
        <pc:chgData name="Julieth Stefens Ceron Ordoñez" userId="35fad864-10c7-4add-baa6-5c6ff52fe40d" providerId="ADAL" clId="{48263598-CE0F-4940-BB89-10F749DCE88F}" dt="2024-11-07T12:58:59.968" v="10"/>
        <pc:sldMkLst>
          <pc:docMk/>
          <pc:sldMk cId="3124431634" sldId="526"/>
        </pc:sldMkLst>
      </pc:sldChg>
      <pc:sldChg chg="add">
        <pc:chgData name="Julieth Stefens Ceron Ordoñez" userId="35fad864-10c7-4add-baa6-5c6ff52fe40d" providerId="ADAL" clId="{48263598-CE0F-4940-BB89-10F749DCE88F}" dt="2024-11-07T12:59:48.618" v="14"/>
        <pc:sldMkLst>
          <pc:docMk/>
          <pc:sldMk cId="2278173825" sldId="527"/>
        </pc:sldMkLst>
      </pc:sldChg>
      <pc:sldChg chg="add">
        <pc:chgData name="Julieth Stefens Ceron Ordoñez" userId="35fad864-10c7-4add-baa6-5c6ff52fe40d" providerId="ADAL" clId="{48263598-CE0F-4940-BB89-10F749DCE88F}" dt="2024-11-07T12:59:53.066" v="15"/>
        <pc:sldMkLst>
          <pc:docMk/>
          <pc:sldMk cId="3791756217" sldId="528"/>
        </pc:sldMkLst>
      </pc:sldChg>
      <pc:sldChg chg="add">
        <pc:chgData name="Julieth Stefens Ceron Ordoñez" userId="35fad864-10c7-4add-baa6-5c6ff52fe40d" providerId="ADAL" clId="{48263598-CE0F-4940-BB89-10F749DCE88F}" dt="2024-11-07T13:00:04.053" v="17"/>
        <pc:sldMkLst>
          <pc:docMk/>
          <pc:sldMk cId="840361961" sldId="529"/>
        </pc:sldMkLst>
      </pc:sldChg>
      <pc:sldChg chg="add mod modShow">
        <pc:chgData name="Julieth Stefens Ceron Ordoñez" userId="35fad864-10c7-4add-baa6-5c6ff52fe40d" providerId="ADAL" clId="{48263598-CE0F-4940-BB89-10F749DCE88F}" dt="2024-11-07T13:05:45.220" v="39" actId="729"/>
        <pc:sldMkLst>
          <pc:docMk/>
          <pc:sldMk cId="424633211" sldId="53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162342935540793E-2"/>
          <c:y val="2.2774252679553303E-3"/>
          <c:w val="0.87688384807057407"/>
          <c:h val="0.85863631889763781"/>
        </c:manualLayout>
      </c:layout>
      <c:barChart>
        <c:barDir val="col"/>
        <c:grouping val="clustered"/>
        <c:varyColors val="0"/>
        <c:ser>
          <c:idx val="0"/>
          <c:order val="0"/>
          <c:tx>
            <c:strRef>
              <c:f>Hoja1!$B$1</c:f>
              <c:strCache>
                <c:ptCount val="1"/>
                <c:pt idx="0">
                  <c:v>Colombia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CRECIMEINTO</c:v>
                </c:pt>
              </c:strCache>
            </c:strRef>
          </c:cat>
          <c:val>
            <c:numRef>
              <c:f>Hoja1!$B$2</c:f>
              <c:numCache>
                <c:formatCode>0.0%</c:formatCode>
                <c:ptCount val="1"/>
                <c:pt idx="0">
                  <c:v>1.7999999999999999E-2</c:v>
                </c:pt>
              </c:numCache>
            </c:numRef>
          </c:val>
          <c:extLst>
            <c:ext xmlns:c16="http://schemas.microsoft.com/office/drawing/2014/chart" uri="{C3380CC4-5D6E-409C-BE32-E72D297353CC}">
              <c16:uniqueId val="{00000000-A362-49F6-98F0-DF99CC782A7F}"/>
            </c:ext>
          </c:extLst>
        </c:ser>
        <c:ser>
          <c:idx val="1"/>
          <c:order val="1"/>
          <c:tx>
            <c:strRef>
              <c:f>Hoja1!$C$1</c:f>
              <c:strCache>
                <c:ptCount val="1"/>
                <c:pt idx="0">
                  <c:v>Valle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CRECIMEINTO</c:v>
                </c:pt>
              </c:strCache>
            </c:strRef>
          </c:cat>
          <c:val>
            <c:numRef>
              <c:f>Hoja1!$C$2</c:f>
              <c:numCache>
                <c:formatCode>0.0%</c:formatCode>
                <c:ptCount val="1"/>
                <c:pt idx="0">
                  <c:v>7.0000000000000001E-3</c:v>
                </c:pt>
              </c:numCache>
            </c:numRef>
          </c:val>
          <c:extLst>
            <c:ext xmlns:c16="http://schemas.microsoft.com/office/drawing/2014/chart" uri="{C3380CC4-5D6E-409C-BE32-E72D297353CC}">
              <c16:uniqueId val="{00000001-A362-49F6-98F0-DF99CC782A7F}"/>
            </c:ext>
          </c:extLst>
        </c:ser>
        <c:ser>
          <c:idx val="2"/>
          <c:order val="2"/>
          <c:tx>
            <c:strRef>
              <c:f>Hoja1!$D$1</c:f>
              <c:strCache>
                <c:ptCount val="1"/>
                <c:pt idx="0">
                  <c:v>Cali</c:v>
                </c:pt>
              </c:strCache>
            </c:strRef>
          </c:tx>
          <c:spPr>
            <a:solidFill>
              <a:srgbClr val="009900"/>
            </a:solidFill>
            <a:ln>
              <a:solidFill>
                <a:srgbClr val="009900"/>
              </a:solidFill>
            </a:ln>
            <a:effectLst/>
          </c:spPr>
          <c:invertIfNegative val="0"/>
          <c:dLbls>
            <c:dLbl>
              <c:idx val="0"/>
              <c:spPr>
                <a:solidFill>
                  <a:srgbClr val="009900"/>
                </a:solidFill>
                <a:ln>
                  <a:solidFill>
                    <a:srgbClr val="009900"/>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2E1A-4708-BA08-5B387400650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CRECIMEINTO</c:v>
                </c:pt>
              </c:strCache>
            </c:strRef>
          </c:cat>
          <c:val>
            <c:numRef>
              <c:f>Hoja1!$D$2</c:f>
              <c:numCache>
                <c:formatCode>0.0%</c:formatCode>
                <c:ptCount val="1"/>
                <c:pt idx="0">
                  <c:v>2.9000000000000001E-2</c:v>
                </c:pt>
              </c:numCache>
            </c:numRef>
          </c:val>
          <c:extLst>
            <c:ext xmlns:c16="http://schemas.microsoft.com/office/drawing/2014/chart" uri="{C3380CC4-5D6E-409C-BE32-E72D297353CC}">
              <c16:uniqueId val="{00000002-A362-49F6-98F0-DF99CC782A7F}"/>
            </c:ext>
          </c:extLst>
        </c:ser>
        <c:dLbls>
          <c:dLblPos val="ctr"/>
          <c:showLegendKey val="0"/>
          <c:showVal val="1"/>
          <c:showCatName val="0"/>
          <c:showSerName val="0"/>
          <c:showPercent val="0"/>
          <c:showBubbleSize val="0"/>
        </c:dLbls>
        <c:gapWidth val="219"/>
        <c:overlap val="-27"/>
        <c:axId val="616106607"/>
        <c:axId val="616123663"/>
      </c:barChart>
      <c:catAx>
        <c:axId val="616106607"/>
        <c:scaling>
          <c:orientation val="minMax"/>
        </c:scaling>
        <c:delete val="1"/>
        <c:axPos val="b"/>
        <c:numFmt formatCode="General" sourceLinked="1"/>
        <c:majorTickMark val="none"/>
        <c:minorTickMark val="none"/>
        <c:tickLblPos val="nextTo"/>
        <c:crossAx val="616123663"/>
        <c:crosses val="autoZero"/>
        <c:auto val="1"/>
        <c:lblAlgn val="ctr"/>
        <c:lblOffset val="100"/>
        <c:noMultiLvlLbl val="0"/>
      </c:catAx>
      <c:valAx>
        <c:axId val="616123663"/>
        <c:scaling>
          <c:orientation val="minMax"/>
        </c:scaling>
        <c:delete val="1"/>
        <c:axPos val="l"/>
        <c:numFmt formatCode="0.0%" sourceLinked="1"/>
        <c:majorTickMark val="out"/>
        <c:minorTickMark val="none"/>
        <c:tickLblPos val="nextTo"/>
        <c:crossAx val="616106607"/>
        <c:crosses val="autoZero"/>
        <c:crossBetween val="between"/>
      </c:valAx>
      <c:spPr>
        <a:solidFill>
          <a:schemeClr val="accent3">
            <a:lumMod val="95000"/>
          </a:schemeClr>
        </a:solidFill>
        <a:ln>
          <a:noFill/>
        </a:ln>
        <a:effectLst/>
      </c:spPr>
    </c:plotArea>
    <c:legend>
      <c:legendPos val="b"/>
      <c:layout>
        <c:manualLayout>
          <c:xMode val="edge"/>
          <c:yMode val="edge"/>
          <c:x val="4.900411263829469E-2"/>
          <c:y val="0.89801932700501419"/>
          <c:w val="0.83314122524397638"/>
          <c:h val="7.7734609914183989E-2"/>
        </c:manualLayout>
      </c:layout>
      <c:overlay val="0"/>
      <c:spPr>
        <a:noFill/>
        <a:ln>
          <a:noFill/>
        </a:ln>
        <a:effectLst/>
      </c:spPr>
      <c:txPr>
        <a:bodyPr rot="0" spcFirstLastPara="1" vertOverflow="ellipsis" vert="horz" wrap="square" anchor="ctr" anchorCtr="1"/>
        <a:lstStyle/>
        <a:p>
          <a:pPr>
            <a:defRPr sz="1800" b="0" i="0" u="none" strike="noStrike" kern="1200" baseline="0">
              <a:solidFill>
                <a:srgbClr val="16435E"/>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1808032166924854E-3"/>
          <c:y val="0"/>
          <c:w val="0.99881912577529142"/>
          <c:h val="0.52473714078886802"/>
        </c:manualLayout>
      </c:layout>
      <c:barChart>
        <c:barDir val="col"/>
        <c:grouping val="clustered"/>
        <c:varyColors val="0"/>
        <c:ser>
          <c:idx val="0"/>
          <c:order val="0"/>
          <c:tx>
            <c:strRef>
              <c:f>'Fig2. Inflación Sep24'!$B$34</c:f>
              <c:strCache>
                <c:ptCount val="1"/>
                <c:pt idx="0">
                  <c:v>INF</c:v>
                </c:pt>
              </c:strCache>
            </c:strRef>
          </c:tx>
          <c:spPr>
            <a:solidFill>
              <a:schemeClr val="accent1">
                <a:lumMod val="20000"/>
                <a:lumOff val="80000"/>
              </a:schemeClr>
            </a:solidFill>
            <a:ln>
              <a:solidFill>
                <a:schemeClr val="accent1">
                  <a:lumMod val="20000"/>
                  <a:lumOff val="80000"/>
                </a:schemeClr>
              </a:solidFill>
            </a:ln>
            <a:effectLst/>
          </c:spPr>
          <c:invertIfNegative val="0"/>
          <c:dPt>
            <c:idx val="0"/>
            <c:invertIfNegative val="0"/>
            <c:bubble3D val="0"/>
            <c:spPr>
              <a:solidFill>
                <a:srgbClr val="004263"/>
              </a:solidFill>
              <a:ln>
                <a:solidFill>
                  <a:srgbClr val="004263"/>
                </a:solidFill>
              </a:ln>
              <a:effectLst/>
            </c:spPr>
            <c:extLst>
              <c:ext xmlns:c16="http://schemas.microsoft.com/office/drawing/2014/chart" uri="{C3380CC4-5D6E-409C-BE32-E72D297353CC}">
                <c16:uniqueId val="{00000001-42D1-46C0-BD42-740C39E60FA6}"/>
              </c:ext>
            </c:extLst>
          </c:dPt>
          <c:dPt>
            <c:idx val="1"/>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03-42D1-46C0-BD42-740C39E60FA6}"/>
              </c:ext>
            </c:extLst>
          </c:dPt>
          <c:dPt>
            <c:idx val="2"/>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05-42D1-46C0-BD42-740C39E60FA6}"/>
              </c:ext>
            </c:extLst>
          </c:dPt>
          <c:dPt>
            <c:idx val="4"/>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07-42D1-46C0-BD42-740C39E60FA6}"/>
              </c:ext>
            </c:extLst>
          </c:dPt>
          <c:dPt>
            <c:idx val="7"/>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09-42D1-46C0-BD42-740C39E60FA6}"/>
              </c:ext>
            </c:extLst>
          </c:dPt>
          <c:dPt>
            <c:idx val="8"/>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0B-42D1-46C0-BD42-740C39E60FA6}"/>
              </c:ext>
            </c:extLst>
          </c:dPt>
          <c:dPt>
            <c:idx val="9"/>
            <c:invertIfNegative val="0"/>
            <c:bubble3D val="0"/>
            <c:spPr>
              <a:solidFill>
                <a:srgbClr val="5DACD8"/>
              </a:solidFill>
              <a:ln>
                <a:solidFill>
                  <a:srgbClr val="5DACD8"/>
                </a:solidFill>
              </a:ln>
              <a:effectLst/>
            </c:spPr>
            <c:extLst>
              <c:ext xmlns:c16="http://schemas.microsoft.com/office/drawing/2014/chart" uri="{C3380CC4-5D6E-409C-BE32-E72D297353CC}">
                <c16:uniqueId val="{0000000D-42D1-46C0-BD42-740C39E60FA6}"/>
              </c:ext>
            </c:extLst>
          </c:dPt>
          <c:dPt>
            <c:idx val="10"/>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0F-42D1-46C0-BD42-740C39E60FA6}"/>
              </c:ext>
            </c:extLst>
          </c:dPt>
          <c:dPt>
            <c:idx val="11"/>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1-42D1-46C0-BD42-740C39E60FA6}"/>
              </c:ext>
            </c:extLst>
          </c:dPt>
          <c:dPt>
            <c:idx val="12"/>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3-42D1-46C0-BD42-740C39E60FA6}"/>
              </c:ext>
            </c:extLst>
          </c:dPt>
          <c:dPt>
            <c:idx val="13"/>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5-42D1-46C0-BD42-740C39E60FA6}"/>
              </c:ext>
            </c:extLst>
          </c:dPt>
          <c:dPt>
            <c:idx val="14"/>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7-42D1-46C0-BD42-740C39E60FA6}"/>
              </c:ext>
            </c:extLst>
          </c:dPt>
          <c:dPt>
            <c:idx val="15"/>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9-42D1-46C0-BD42-740C39E60FA6}"/>
              </c:ext>
            </c:extLst>
          </c:dPt>
          <c:dPt>
            <c:idx val="16"/>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B-42D1-46C0-BD42-740C39E60FA6}"/>
              </c:ext>
            </c:extLst>
          </c:dPt>
          <c:dPt>
            <c:idx val="17"/>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D-42D1-46C0-BD42-740C39E60FA6}"/>
              </c:ext>
            </c:extLst>
          </c:dPt>
          <c:dPt>
            <c:idx val="18"/>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1F-42D1-46C0-BD42-740C39E60FA6}"/>
              </c:ext>
            </c:extLst>
          </c:dPt>
          <c:dPt>
            <c:idx val="19"/>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21-42D1-46C0-BD42-740C39E60FA6}"/>
              </c:ext>
            </c:extLst>
          </c:dPt>
          <c:dPt>
            <c:idx val="20"/>
            <c:invertIfNegative val="0"/>
            <c:bubble3D val="0"/>
            <c:spPr>
              <a:solidFill>
                <a:schemeClr val="accent1">
                  <a:lumMod val="20000"/>
                  <a:lumOff val="80000"/>
                </a:schemeClr>
              </a:solidFill>
              <a:ln>
                <a:solidFill>
                  <a:schemeClr val="accent1">
                    <a:lumMod val="20000"/>
                    <a:lumOff val="80000"/>
                  </a:schemeClr>
                </a:solidFill>
              </a:ln>
              <a:effectLst/>
            </c:spPr>
            <c:extLst>
              <c:ext xmlns:c16="http://schemas.microsoft.com/office/drawing/2014/chart" uri="{C3380CC4-5D6E-409C-BE32-E72D297353CC}">
                <c16:uniqueId val="{00000023-42D1-46C0-BD42-740C39E60FA6}"/>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2D1-46C0-BD42-740C39E60FA6}"/>
                </c:ext>
              </c:extLst>
            </c:dLbl>
            <c:dLbl>
              <c:idx val="9"/>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5DACD8"/>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2D1-46C0-BD42-740C39E60FA6}"/>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004263"/>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'Fig2. Inflación Sep24'!$A$35:$A$58</c:f>
              <c:strCache>
                <c:ptCount val="24"/>
                <c:pt idx="0">
                  <c:v>Popayán</c:v>
                </c:pt>
                <c:pt idx="1">
                  <c:v>Bucaramanga</c:v>
                </c:pt>
                <c:pt idx="2">
                  <c:v>Ibagué</c:v>
                </c:pt>
                <c:pt idx="3">
                  <c:v>Villavicencio</c:v>
                </c:pt>
                <c:pt idx="4">
                  <c:v>Medellín</c:v>
                </c:pt>
                <c:pt idx="5">
                  <c:v>Neiva</c:v>
                </c:pt>
                <c:pt idx="6">
                  <c:v>Bogotá, D.C.</c:v>
                </c:pt>
                <c:pt idx="7">
                  <c:v>Otras Areas Urbanas</c:v>
                </c:pt>
                <c:pt idx="8">
                  <c:v>Pasto</c:v>
                </c:pt>
                <c:pt idx="9">
                  <c:v>Total IPC</c:v>
                </c:pt>
                <c:pt idx="10">
                  <c:v>Cali</c:v>
                </c:pt>
                <c:pt idx="11">
                  <c:v>Florencia</c:v>
                </c:pt>
                <c:pt idx="12">
                  <c:v>Armenia</c:v>
                </c:pt>
                <c:pt idx="13">
                  <c:v>Cúcuta</c:v>
                </c:pt>
                <c:pt idx="14">
                  <c:v>Pereira</c:v>
                </c:pt>
                <c:pt idx="15">
                  <c:v>Tunja</c:v>
                </c:pt>
                <c:pt idx="16">
                  <c:v>Manizales</c:v>
                </c:pt>
                <c:pt idx="17">
                  <c:v>Riohacha</c:v>
                </c:pt>
                <c:pt idx="18">
                  <c:v>Barranquilla</c:v>
                </c:pt>
                <c:pt idx="19">
                  <c:v>Montería</c:v>
                </c:pt>
                <c:pt idx="20">
                  <c:v>Sincelejo</c:v>
                </c:pt>
                <c:pt idx="21">
                  <c:v>Santa Marta</c:v>
                </c:pt>
                <c:pt idx="22">
                  <c:v>Cartagena De Indias</c:v>
                </c:pt>
                <c:pt idx="23">
                  <c:v>Valledupar</c:v>
                </c:pt>
              </c:strCache>
            </c:strRef>
          </c:cat>
          <c:val>
            <c:numRef>
              <c:f>'Fig2. Inflación Sep24'!$B$35:$B$58</c:f>
              <c:numCache>
                <c:formatCode>0.00</c:formatCode>
                <c:ptCount val="24"/>
                <c:pt idx="0">
                  <c:v>0.48</c:v>
                </c:pt>
                <c:pt idx="1">
                  <c:v>0.48</c:v>
                </c:pt>
                <c:pt idx="2">
                  <c:v>0.48</c:v>
                </c:pt>
                <c:pt idx="3">
                  <c:v>0.39</c:v>
                </c:pt>
                <c:pt idx="4">
                  <c:v>0.36</c:v>
                </c:pt>
                <c:pt idx="5">
                  <c:v>0.36</c:v>
                </c:pt>
                <c:pt idx="6">
                  <c:v>0.33</c:v>
                </c:pt>
                <c:pt idx="7">
                  <c:v>0.33</c:v>
                </c:pt>
                <c:pt idx="8">
                  <c:v>0.27</c:v>
                </c:pt>
                <c:pt idx="9">
                  <c:v>0.24</c:v>
                </c:pt>
                <c:pt idx="10">
                  <c:v>0.24</c:v>
                </c:pt>
                <c:pt idx="11">
                  <c:v>0.2</c:v>
                </c:pt>
                <c:pt idx="12">
                  <c:v>0.1</c:v>
                </c:pt>
                <c:pt idx="13">
                  <c:v>0.09</c:v>
                </c:pt>
                <c:pt idx="14">
                  <c:v>0.05</c:v>
                </c:pt>
                <c:pt idx="15">
                  <c:v>0</c:v>
                </c:pt>
                <c:pt idx="16">
                  <c:v>-0.01</c:v>
                </c:pt>
                <c:pt idx="17">
                  <c:v>-0.02</c:v>
                </c:pt>
                <c:pt idx="18">
                  <c:v>-0.12</c:v>
                </c:pt>
                <c:pt idx="19">
                  <c:v>-0.12</c:v>
                </c:pt>
                <c:pt idx="20">
                  <c:v>-0.25</c:v>
                </c:pt>
                <c:pt idx="21">
                  <c:v>-0.28999999999999998</c:v>
                </c:pt>
                <c:pt idx="22">
                  <c:v>-0.33</c:v>
                </c:pt>
                <c:pt idx="23">
                  <c:v>-0.52</c:v>
                </c:pt>
              </c:numCache>
            </c:numRef>
          </c:val>
          <c:extLst>
            <c:ext xmlns:c16="http://schemas.microsoft.com/office/drawing/2014/chart" uri="{C3380CC4-5D6E-409C-BE32-E72D297353CC}">
              <c16:uniqueId val="{00000024-42D1-46C0-BD42-740C39E60FA6}"/>
            </c:ext>
          </c:extLst>
        </c:ser>
        <c:dLbls>
          <c:showLegendKey val="0"/>
          <c:showVal val="0"/>
          <c:showCatName val="0"/>
          <c:showSerName val="0"/>
          <c:showPercent val="0"/>
          <c:showBubbleSize val="0"/>
        </c:dLbls>
        <c:gapWidth val="82"/>
        <c:axId val="449445200"/>
        <c:axId val="449439624"/>
      </c:barChart>
      <c:catAx>
        <c:axId val="4494452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rgbClr val="004563"/>
                </a:solidFill>
                <a:latin typeface="+mn-lt"/>
                <a:ea typeface="+mn-ea"/>
                <a:cs typeface="+mn-cs"/>
              </a:defRPr>
            </a:pPr>
            <a:endParaRPr lang="en-US"/>
          </a:p>
        </c:txPr>
        <c:crossAx val="449439624"/>
        <c:crosses val="autoZero"/>
        <c:auto val="1"/>
        <c:lblAlgn val="ctr"/>
        <c:lblOffset val="100"/>
        <c:noMultiLvlLbl val="0"/>
      </c:catAx>
      <c:valAx>
        <c:axId val="449439624"/>
        <c:scaling>
          <c:orientation val="minMax"/>
          <c:max val="1.2"/>
        </c:scaling>
        <c:delete val="1"/>
        <c:axPos val="l"/>
        <c:numFmt formatCode="0.00" sourceLinked="1"/>
        <c:majorTickMark val="out"/>
        <c:minorTickMark val="none"/>
        <c:tickLblPos val="nextTo"/>
        <c:crossAx val="449445200"/>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200">
          <a:solidFill>
            <a:schemeClr val="tx1">
              <a:lumMod val="50000"/>
              <a:lumOff val="50000"/>
            </a:schemeClr>
          </a:solidFill>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800" b="0" i="0" u="none" strike="noStrike" kern="1200" spc="0" baseline="0">
                <a:solidFill>
                  <a:schemeClr val="tx1">
                    <a:lumMod val="65000"/>
                    <a:lumOff val="35000"/>
                  </a:schemeClr>
                </a:solidFill>
                <a:latin typeface="+mn-lt"/>
                <a:ea typeface="+mn-ea"/>
                <a:cs typeface="+mn-cs"/>
              </a:defRPr>
            </a:pPr>
            <a:r>
              <a:rPr lang="es-CO" sz="1800" b="1">
                <a:solidFill>
                  <a:srgbClr val="004563"/>
                </a:solidFill>
              </a:rPr>
              <a:t>Índice</a:t>
            </a:r>
            <a:r>
              <a:rPr lang="es-CO" sz="1800" b="1" baseline="0">
                <a:solidFill>
                  <a:srgbClr val="004563"/>
                </a:solidFill>
              </a:rPr>
              <a:t> de Producción Industrial (IPIR)</a:t>
            </a:r>
            <a:endParaRPr lang="es-CO" sz="1800" b="1">
              <a:solidFill>
                <a:srgbClr val="004563"/>
              </a:solidFill>
            </a:endParaRPr>
          </a:p>
          <a:p>
            <a:pPr algn="ctr">
              <a:defRPr sz="1800"/>
            </a:pPr>
            <a:r>
              <a:rPr lang="es-CO" sz="1800" b="0">
                <a:solidFill>
                  <a:srgbClr val="004563"/>
                </a:solidFill>
              </a:rPr>
              <a:t>(Datos desestacionalizados-Variación anual%)</a:t>
            </a:r>
          </a:p>
        </c:rich>
      </c:tx>
      <c:layout>
        <c:manualLayout>
          <c:xMode val="edge"/>
          <c:yMode val="edge"/>
          <c:x val="0.23268964253472235"/>
          <c:y val="4.2222016365601363E-3"/>
        </c:manualLayout>
      </c:layout>
      <c:overlay val="0"/>
      <c:spPr>
        <a:noFill/>
        <a:ln>
          <a:noFill/>
        </a:ln>
        <a:effectLst/>
      </c:spPr>
      <c:txPr>
        <a:bodyPr rot="0" spcFirstLastPara="1" vertOverflow="ellipsis" vert="horz" wrap="square" anchor="ctr" anchorCtr="1"/>
        <a:lstStyle/>
        <a:p>
          <a:pPr algn="ct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5071732044883866E-2"/>
          <c:y val="0.12585406824146983"/>
          <c:w val="0.92961055188774622"/>
          <c:h val="0.678679192208271"/>
        </c:manualLayout>
      </c:layout>
      <c:lineChart>
        <c:grouping val="standard"/>
        <c:varyColors val="0"/>
        <c:ser>
          <c:idx val="0"/>
          <c:order val="0"/>
          <c:tx>
            <c:strRef>
              <c:f>'IPIR-Peajes'!$D$3</c:f>
              <c:strCache>
                <c:ptCount val="1"/>
                <c:pt idx="0">
                  <c:v>IPIR</c:v>
                </c:pt>
              </c:strCache>
            </c:strRef>
          </c:tx>
          <c:spPr>
            <a:ln w="38100" cap="rnd">
              <a:solidFill>
                <a:srgbClr val="57D566"/>
              </a:solidFill>
              <a:round/>
            </a:ln>
            <a:effectLst/>
          </c:spPr>
          <c:marker>
            <c:symbol val="none"/>
          </c:marker>
          <c:cat>
            <c:numRef>
              <c:f>('IPIR-Peajes'!$A$4:$A$33,'IPIR-Peajes'!$A$34:$A$36,'IPIR-Peajes'!$A$37:$A$39,'IPIR-Peajes'!$A$40:$A$42,'IPIR-Peajes'!$A$43:$A$45,'IPIR-Peajes'!$A$46:$A$48,'IPIR-Peajes'!$A$49:$A$51,'IPIR-Peajes'!$A$52:$A$54,'IPIR-Peajes'!$A$55:$A$60,'IPIR-Peajes'!$A$61:$A$63,'IPIR-Peajes'!$A$64:$A$66,'IPIR-Peajes'!$A$67:$A$69)</c:f>
              <c:numCache>
                <c:formatCode>mmm\-yy</c:formatCode>
                <c:ptCount val="66"/>
                <c:pt idx="0">
                  <c:v>43466</c:v>
                </c:pt>
                <c:pt idx="1">
                  <c:v>43497</c:v>
                </c:pt>
                <c:pt idx="2">
                  <c:v>43525</c:v>
                </c:pt>
                <c:pt idx="3">
                  <c:v>43556</c:v>
                </c:pt>
                <c:pt idx="4">
                  <c:v>43586</c:v>
                </c:pt>
                <c:pt idx="5">
                  <c:v>43617</c:v>
                </c:pt>
                <c:pt idx="6">
                  <c:v>43647</c:v>
                </c:pt>
                <c:pt idx="7">
                  <c:v>43678</c:v>
                </c:pt>
                <c:pt idx="8">
                  <c:v>43709</c:v>
                </c:pt>
                <c:pt idx="9">
                  <c:v>43739</c:v>
                </c:pt>
                <c:pt idx="10">
                  <c:v>43770</c:v>
                </c:pt>
                <c:pt idx="11">
                  <c:v>43800</c:v>
                </c:pt>
                <c:pt idx="12">
                  <c:v>43831</c:v>
                </c:pt>
                <c:pt idx="13">
                  <c:v>43862</c:v>
                </c:pt>
                <c:pt idx="14">
                  <c:v>43891</c:v>
                </c:pt>
                <c:pt idx="15">
                  <c:v>43922</c:v>
                </c:pt>
                <c:pt idx="16">
                  <c:v>43952</c:v>
                </c:pt>
                <c:pt idx="17">
                  <c:v>43983</c:v>
                </c:pt>
                <c:pt idx="18">
                  <c:v>44013</c:v>
                </c:pt>
                <c:pt idx="19">
                  <c:v>44044</c:v>
                </c:pt>
                <c:pt idx="20">
                  <c:v>44075</c:v>
                </c:pt>
                <c:pt idx="21">
                  <c:v>44105</c:v>
                </c:pt>
                <c:pt idx="22">
                  <c:v>44136</c:v>
                </c:pt>
                <c:pt idx="23">
                  <c:v>44166</c:v>
                </c:pt>
                <c:pt idx="24">
                  <c:v>44197</c:v>
                </c:pt>
                <c:pt idx="25">
                  <c:v>44228</c:v>
                </c:pt>
                <c:pt idx="26">
                  <c:v>44256</c:v>
                </c:pt>
                <c:pt idx="27">
                  <c:v>44287</c:v>
                </c:pt>
                <c:pt idx="28">
                  <c:v>44317</c:v>
                </c:pt>
                <c:pt idx="29">
                  <c:v>44348</c:v>
                </c:pt>
                <c:pt idx="30">
                  <c:v>44378</c:v>
                </c:pt>
                <c:pt idx="31">
                  <c:v>44409</c:v>
                </c:pt>
                <c:pt idx="32">
                  <c:v>44440</c:v>
                </c:pt>
                <c:pt idx="33">
                  <c:v>44470</c:v>
                </c:pt>
                <c:pt idx="34">
                  <c:v>44501</c:v>
                </c:pt>
                <c:pt idx="35">
                  <c:v>44531</c:v>
                </c:pt>
                <c:pt idx="36">
                  <c:v>44562</c:v>
                </c:pt>
                <c:pt idx="37">
                  <c:v>44593</c:v>
                </c:pt>
                <c:pt idx="38">
                  <c:v>44621</c:v>
                </c:pt>
                <c:pt idx="39">
                  <c:v>44652</c:v>
                </c:pt>
                <c:pt idx="40">
                  <c:v>44682</c:v>
                </c:pt>
                <c:pt idx="41">
                  <c:v>44713</c:v>
                </c:pt>
                <c:pt idx="42">
                  <c:v>44743</c:v>
                </c:pt>
                <c:pt idx="43">
                  <c:v>44774</c:v>
                </c:pt>
                <c:pt idx="44">
                  <c:v>44805</c:v>
                </c:pt>
                <c:pt idx="45">
                  <c:v>44835</c:v>
                </c:pt>
                <c:pt idx="46">
                  <c:v>44866</c:v>
                </c:pt>
                <c:pt idx="47">
                  <c:v>44896</c:v>
                </c:pt>
                <c:pt idx="48">
                  <c:v>44927</c:v>
                </c:pt>
                <c:pt idx="49">
                  <c:v>44958</c:v>
                </c:pt>
                <c:pt idx="50">
                  <c:v>44986</c:v>
                </c:pt>
                <c:pt idx="51">
                  <c:v>45017</c:v>
                </c:pt>
                <c:pt idx="52">
                  <c:v>45047</c:v>
                </c:pt>
                <c:pt idx="53">
                  <c:v>45078</c:v>
                </c:pt>
                <c:pt idx="54">
                  <c:v>45108</c:v>
                </c:pt>
                <c:pt idx="55">
                  <c:v>45139</c:v>
                </c:pt>
                <c:pt idx="56">
                  <c:v>45170</c:v>
                </c:pt>
                <c:pt idx="57">
                  <c:v>45200</c:v>
                </c:pt>
                <c:pt idx="58">
                  <c:v>45231</c:v>
                </c:pt>
                <c:pt idx="59">
                  <c:v>45261</c:v>
                </c:pt>
                <c:pt idx="60">
                  <c:v>45292</c:v>
                </c:pt>
                <c:pt idx="61">
                  <c:v>45323</c:v>
                </c:pt>
                <c:pt idx="62">
                  <c:v>45352</c:v>
                </c:pt>
                <c:pt idx="63">
                  <c:v>45383</c:v>
                </c:pt>
                <c:pt idx="64">
                  <c:v>45413</c:v>
                </c:pt>
                <c:pt idx="65">
                  <c:v>45444</c:v>
                </c:pt>
              </c:numCache>
            </c:numRef>
          </c:cat>
          <c:val>
            <c:numRef>
              <c:f>('IPIR-Peajes'!$D$4:$D$33,'IPIR-Peajes'!$D$34:$D$36,'IPIR-Peajes'!$D$37:$D$39,'IPIR-Peajes'!$D$40:$D$42,'IPIR-Peajes'!$D$43:$D$45,'IPIR-Peajes'!$D$46:$D$48,'IPIR-Peajes'!$D$49:$D$51,'IPIR-Peajes'!$D$52:$D$54,'IPIR-Peajes'!$D$55:$D$60,'IPIR-Peajes'!$D$61:$D$63,'IPIR-Peajes'!$D$64:$D$66,'IPIR-Peajes'!$D$67:$D$69)</c:f>
              <c:numCache>
                <c:formatCode>0.0</c:formatCode>
                <c:ptCount val="66"/>
                <c:pt idx="0">
                  <c:v>3.6249378630666351</c:v>
                </c:pt>
                <c:pt idx="1">
                  <c:v>5.0042286938188019</c:v>
                </c:pt>
                <c:pt idx="2">
                  <c:v>5.7104772109585644</c:v>
                </c:pt>
                <c:pt idx="3">
                  <c:v>2.2695284248889447</c:v>
                </c:pt>
                <c:pt idx="4">
                  <c:v>8.5967746273144741</c:v>
                </c:pt>
                <c:pt idx="5">
                  <c:v>5.5530372331160427</c:v>
                </c:pt>
                <c:pt idx="6">
                  <c:v>2.005971278334906</c:v>
                </c:pt>
                <c:pt idx="7">
                  <c:v>-1.0277516923608232</c:v>
                </c:pt>
                <c:pt idx="8">
                  <c:v>-1.5958350171434099</c:v>
                </c:pt>
                <c:pt idx="9">
                  <c:v>-1.8816740975986734</c:v>
                </c:pt>
                <c:pt idx="10">
                  <c:v>-2.908093072809248</c:v>
                </c:pt>
                <c:pt idx="11">
                  <c:v>2.9099974170547327</c:v>
                </c:pt>
                <c:pt idx="12">
                  <c:v>0.33444304213867682</c:v>
                </c:pt>
                <c:pt idx="13">
                  <c:v>1.761227509354657</c:v>
                </c:pt>
                <c:pt idx="14">
                  <c:v>-7.1787018735772312</c:v>
                </c:pt>
                <c:pt idx="15">
                  <c:v>-13.995353480049133</c:v>
                </c:pt>
                <c:pt idx="16">
                  <c:v>-15.19143020234992</c:v>
                </c:pt>
                <c:pt idx="17">
                  <c:v>-7.4943274452548003</c:v>
                </c:pt>
                <c:pt idx="18">
                  <c:v>-4.1205843786792373</c:v>
                </c:pt>
                <c:pt idx="19">
                  <c:v>-3.6914415011847113</c:v>
                </c:pt>
                <c:pt idx="20">
                  <c:v>-2.6262877033192078</c:v>
                </c:pt>
                <c:pt idx="21">
                  <c:v>-0.71118920555350851</c:v>
                </c:pt>
                <c:pt idx="22">
                  <c:v>1.0118574945881642</c:v>
                </c:pt>
                <c:pt idx="23">
                  <c:v>-4.7471384276290607</c:v>
                </c:pt>
                <c:pt idx="24">
                  <c:v>-1.7347562803990524</c:v>
                </c:pt>
                <c:pt idx="25">
                  <c:v>-4.8418176097988264</c:v>
                </c:pt>
                <c:pt idx="26">
                  <c:v>0.11100971440627383</c:v>
                </c:pt>
                <c:pt idx="27">
                  <c:v>4.2805355263404676</c:v>
                </c:pt>
                <c:pt idx="28">
                  <c:v>-45.777469863637002</c:v>
                </c:pt>
                <c:pt idx="29">
                  <c:v>-5.3867918908515726</c:v>
                </c:pt>
                <c:pt idx="30">
                  <c:v>14.418362102714788</c:v>
                </c:pt>
                <c:pt idx="31">
                  <c:v>17.029313546668192</c:v>
                </c:pt>
                <c:pt idx="32">
                  <c:v>14.077533294629575</c:v>
                </c:pt>
                <c:pt idx="33">
                  <c:v>8.5078804023025256</c:v>
                </c:pt>
                <c:pt idx="34">
                  <c:v>4.0115573103499447</c:v>
                </c:pt>
                <c:pt idx="35">
                  <c:v>8.202220735318356</c:v>
                </c:pt>
                <c:pt idx="36">
                  <c:v>4.4965241542420653</c:v>
                </c:pt>
                <c:pt idx="37">
                  <c:v>0.23196944061136815</c:v>
                </c:pt>
                <c:pt idx="38">
                  <c:v>8.8096985242799519</c:v>
                </c:pt>
                <c:pt idx="39">
                  <c:v>17.127334596164822</c:v>
                </c:pt>
                <c:pt idx="40">
                  <c:v>116.09720421664606</c:v>
                </c:pt>
                <c:pt idx="41">
                  <c:v>15.037494048830213</c:v>
                </c:pt>
                <c:pt idx="42">
                  <c:v>-2.0089685521357037</c:v>
                </c:pt>
                <c:pt idx="43">
                  <c:v>-2.6405643904593878</c:v>
                </c:pt>
                <c:pt idx="44">
                  <c:v>0.57509800053470173</c:v>
                </c:pt>
                <c:pt idx="45">
                  <c:v>4.2350836980793893</c:v>
                </c:pt>
                <c:pt idx="46">
                  <c:v>7.3961721844950867</c:v>
                </c:pt>
                <c:pt idx="47">
                  <c:v>3.8611930428160912</c:v>
                </c:pt>
                <c:pt idx="48">
                  <c:v>0.78128271007835703</c:v>
                </c:pt>
                <c:pt idx="49">
                  <c:v>3.2479288171096687</c:v>
                </c:pt>
                <c:pt idx="50">
                  <c:v>-1.1738512277326252</c:v>
                </c:pt>
                <c:pt idx="51">
                  <c:v>-1.9118816477665668</c:v>
                </c:pt>
                <c:pt idx="52">
                  <c:v>-0.57093830878773844</c:v>
                </c:pt>
                <c:pt idx="53">
                  <c:v>2.2606036759938775</c:v>
                </c:pt>
                <c:pt idx="54">
                  <c:v>-3.6888956089842995</c:v>
                </c:pt>
                <c:pt idx="55">
                  <c:v>-3.4879942161344712</c:v>
                </c:pt>
                <c:pt idx="56">
                  <c:v>-3.0681785511308957</c:v>
                </c:pt>
                <c:pt idx="57">
                  <c:v>-4.4460988732245799</c:v>
                </c:pt>
                <c:pt idx="58">
                  <c:v>-4.9099227529897043</c:v>
                </c:pt>
                <c:pt idx="59">
                  <c:v>-1.4595381726014156</c:v>
                </c:pt>
                <c:pt idx="60">
                  <c:v>2.0722344231890455</c:v>
                </c:pt>
                <c:pt idx="61">
                  <c:v>6.8884599299033455</c:v>
                </c:pt>
                <c:pt idx="62">
                  <c:v>2.124039999919658</c:v>
                </c:pt>
                <c:pt idx="63">
                  <c:v>6.6642523837475931</c:v>
                </c:pt>
                <c:pt idx="64">
                  <c:v>4.4647190019462935</c:v>
                </c:pt>
                <c:pt idx="65">
                  <c:v>2.7743376479961723</c:v>
                </c:pt>
              </c:numCache>
            </c:numRef>
          </c:val>
          <c:smooth val="0"/>
          <c:extLst>
            <c:ext xmlns:c16="http://schemas.microsoft.com/office/drawing/2014/chart" uri="{C3380CC4-5D6E-409C-BE32-E72D297353CC}">
              <c16:uniqueId val="{00000000-48B7-440E-A8A2-FD25FB752312}"/>
            </c:ext>
          </c:extLst>
        </c:ser>
        <c:dLbls>
          <c:showLegendKey val="0"/>
          <c:showVal val="0"/>
          <c:showCatName val="0"/>
          <c:showSerName val="0"/>
          <c:showPercent val="0"/>
          <c:showBubbleSize val="0"/>
        </c:dLbls>
        <c:smooth val="0"/>
        <c:axId val="511362872"/>
        <c:axId val="511364512"/>
      </c:lineChart>
      <c:dateAx>
        <c:axId val="511362872"/>
        <c:scaling>
          <c:orientation val="minMax"/>
          <c:max val="45444"/>
          <c:min val="44927"/>
        </c:scaling>
        <c:delete val="0"/>
        <c:axPos val="b"/>
        <c:numFmt formatCode="mmm\-yy" sourceLinked="1"/>
        <c:majorTickMark val="out"/>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rgbClr val="004563"/>
                </a:solidFill>
                <a:latin typeface="+mn-lt"/>
                <a:ea typeface="+mn-ea"/>
                <a:cs typeface="+mn-cs"/>
              </a:defRPr>
            </a:pPr>
            <a:endParaRPr lang="en-US"/>
          </a:p>
        </c:txPr>
        <c:crossAx val="511364512"/>
        <c:crosses val="autoZero"/>
        <c:auto val="1"/>
        <c:lblOffset val="100"/>
        <c:baseTimeUnit val="months"/>
        <c:majorUnit val="1"/>
        <c:majorTimeUnit val="months"/>
      </c:dateAx>
      <c:valAx>
        <c:axId val="511364512"/>
        <c:scaling>
          <c:orientation val="minMax"/>
          <c:max val="10"/>
          <c:min val="-7"/>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004563"/>
                </a:solidFill>
                <a:latin typeface="+mn-lt"/>
                <a:ea typeface="+mn-ea"/>
                <a:cs typeface="+mn-cs"/>
              </a:defRPr>
            </a:pPr>
            <a:endParaRPr lang="en-US"/>
          </a:p>
        </c:txPr>
        <c:crossAx val="51136287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800" b="0" i="0" u="none" strike="noStrike" kern="1200" spc="0" baseline="0">
                <a:solidFill>
                  <a:schemeClr val="tx1">
                    <a:lumMod val="65000"/>
                    <a:lumOff val="35000"/>
                  </a:schemeClr>
                </a:solidFill>
                <a:latin typeface="+mn-lt"/>
                <a:ea typeface="+mn-ea"/>
                <a:cs typeface="+mn-cs"/>
              </a:defRPr>
            </a:pPr>
            <a:r>
              <a:rPr lang="es-CO" sz="1800" b="1">
                <a:solidFill>
                  <a:srgbClr val="004563"/>
                </a:solidFill>
              </a:rPr>
              <a:t>Ocupación hotelera en Cali</a:t>
            </a:r>
          </a:p>
          <a:p>
            <a:pPr algn="ctr">
              <a:defRPr sz="1800"/>
            </a:pPr>
            <a:r>
              <a:rPr lang="es-CO" sz="1800" b="0">
                <a:solidFill>
                  <a:srgbClr val="004563"/>
                </a:solidFill>
              </a:rPr>
              <a:t>(Datos desestacionalizados/tasa</a:t>
            </a:r>
            <a:r>
              <a:rPr lang="es-CO" sz="1800" b="0" baseline="0">
                <a:solidFill>
                  <a:srgbClr val="004563"/>
                </a:solidFill>
              </a:rPr>
              <a:t> de ocupación%)</a:t>
            </a:r>
            <a:endParaRPr lang="es-CO" sz="1800" b="0">
              <a:solidFill>
                <a:srgbClr val="004563"/>
              </a:solidFill>
            </a:endParaRPr>
          </a:p>
        </c:rich>
      </c:tx>
      <c:layout>
        <c:manualLayout>
          <c:xMode val="edge"/>
          <c:yMode val="edge"/>
          <c:x val="0.20506670639482044"/>
          <c:y val="1.084906912101414E-3"/>
        </c:manualLayout>
      </c:layout>
      <c:overlay val="0"/>
      <c:spPr>
        <a:noFill/>
        <a:ln>
          <a:noFill/>
        </a:ln>
        <a:effectLst/>
      </c:spPr>
      <c:txPr>
        <a:bodyPr rot="0" spcFirstLastPara="1" vertOverflow="ellipsis" vert="horz" wrap="square" anchor="ctr" anchorCtr="1"/>
        <a:lstStyle/>
        <a:p>
          <a:pPr algn="ct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5071781415032238E-2"/>
          <c:y val="0.17517417920450098"/>
          <c:w val="0.92961055188774622"/>
          <c:h val="0.60077944571055675"/>
        </c:manualLayout>
      </c:layout>
      <c:lineChart>
        <c:grouping val="standard"/>
        <c:varyColors val="0"/>
        <c:ser>
          <c:idx val="0"/>
          <c:order val="0"/>
          <c:tx>
            <c:strRef>
              <c:f>'Ocup_Hotel-ICC'!$B$2</c:f>
              <c:strCache>
                <c:ptCount val="1"/>
                <c:pt idx="0">
                  <c:v>Ocupación hotelera</c:v>
                </c:pt>
              </c:strCache>
            </c:strRef>
          </c:tx>
          <c:spPr>
            <a:ln w="38100" cap="rnd">
              <a:solidFill>
                <a:srgbClr val="00B050"/>
              </a:solidFill>
              <a:round/>
            </a:ln>
            <a:effectLst/>
          </c:spPr>
          <c:marker>
            <c:symbol val="none"/>
          </c:marker>
          <c:cat>
            <c:numRef>
              <c:f>('Ocup_Hotel-ICC'!$A$3:$A$32,'Ocup_Hotel-ICC'!$A$33:$A$35,'Ocup_Hotel-ICC'!$A$36:$A$38,'Ocup_Hotel-ICC'!$A$39:$A$41,'Ocup_Hotel-ICC'!$A$42:$A$44,'Ocup_Hotel-ICC'!$A$45:$A$47,'Ocup_Hotel-ICC'!$A$48:$A$50,'Ocup_Hotel-ICC'!$A$51:$A$53,'Ocup_Hotel-ICC'!$A$54:$A$59,'Ocup_Hotel-ICC'!$A$60:$A$62,'Ocup_Hotel-ICC'!$A$63:$A$65,'Ocup_Hotel-ICC'!$A$66:$A$68)</c:f>
              <c:numCache>
                <c:formatCode>mmm\-yy</c:formatCode>
                <c:ptCount val="66"/>
                <c:pt idx="0">
                  <c:v>43466</c:v>
                </c:pt>
                <c:pt idx="1">
                  <c:v>43497</c:v>
                </c:pt>
                <c:pt idx="2">
                  <c:v>43525</c:v>
                </c:pt>
                <c:pt idx="3">
                  <c:v>43556</c:v>
                </c:pt>
                <c:pt idx="4">
                  <c:v>43586</c:v>
                </c:pt>
                <c:pt idx="5">
                  <c:v>43617</c:v>
                </c:pt>
                <c:pt idx="6">
                  <c:v>43647</c:v>
                </c:pt>
                <c:pt idx="7">
                  <c:v>43678</c:v>
                </c:pt>
                <c:pt idx="8">
                  <c:v>43709</c:v>
                </c:pt>
                <c:pt idx="9">
                  <c:v>43739</c:v>
                </c:pt>
                <c:pt idx="10">
                  <c:v>43770</c:v>
                </c:pt>
                <c:pt idx="11">
                  <c:v>43800</c:v>
                </c:pt>
                <c:pt idx="12">
                  <c:v>43831</c:v>
                </c:pt>
                <c:pt idx="13">
                  <c:v>43862</c:v>
                </c:pt>
                <c:pt idx="14">
                  <c:v>43891</c:v>
                </c:pt>
                <c:pt idx="15">
                  <c:v>43922</c:v>
                </c:pt>
                <c:pt idx="16">
                  <c:v>43952</c:v>
                </c:pt>
                <c:pt idx="17">
                  <c:v>43983</c:v>
                </c:pt>
                <c:pt idx="18">
                  <c:v>44013</c:v>
                </c:pt>
                <c:pt idx="19">
                  <c:v>44044</c:v>
                </c:pt>
                <c:pt idx="20">
                  <c:v>44075</c:v>
                </c:pt>
                <c:pt idx="21">
                  <c:v>44105</c:v>
                </c:pt>
                <c:pt idx="22">
                  <c:v>44136</c:v>
                </c:pt>
                <c:pt idx="23">
                  <c:v>44166</c:v>
                </c:pt>
                <c:pt idx="24">
                  <c:v>44197</c:v>
                </c:pt>
                <c:pt idx="25">
                  <c:v>44228</c:v>
                </c:pt>
                <c:pt idx="26">
                  <c:v>44256</c:v>
                </c:pt>
                <c:pt idx="27">
                  <c:v>44287</c:v>
                </c:pt>
                <c:pt idx="28">
                  <c:v>44317</c:v>
                </c:pt>
                <c:pt idx="29">
                  <c:v>44348</c:v>
                </c:pt>
                <c:pt idx="30">
                  <c:v>44378</c:v>
                </c:pt>
                <c:pt idx="31">
                  <c:v>44409</c:v>
                </c:pt>
                <c:pt idx="32">
                  <c:v>44440</c:v>
                </c:pt>
                <c:pt idx="33">
                  <c:v>44470</c:v>
                </c:pt>
                <c:pt idx="34">
                  <c:v>44501</c:v>
                </c:pt>
                <c:pt idx="35">
                  <c:v>44531</c:v>
                </c:pt>
                <c:pt idx="36">
                  <c:v>44562</c:v>
                </c:pt>
                <c:pt idx="37">
                  <c:v>44593</c:v>
                </c:pt>
                <c:pt idx="38">
                  <c:v>44621</c:v>
                </c:pt>
                <c:pt idx="39">
                  <c:v>44652</c:v>
                </c:pt>
                <c:pt idx="40">
                  <c:v>44682</c:v>
                </c:pt>
                <c:pt idx="41">
                  <c:v>44713</c:v>
                </c:pt>
                <c:pt idx="42">
                  <c:v>44743</c:v>
                </c:pt>
                <c:pt idx="43">
                  <c:v>44774</c:v>
                </c:pt>
                <c:pt idx="44">
                  <c:v>44805</c:v>
                </c:pt>
                <c:pt idx="45">
                  <c:v>44835</c:v>
                </c:pt>
                <c:pt idx="46">
                  <c:v>44866</c:v>
                </c:pt>
                <c:pt idx="47">
                  <c:v>44896</c:v>
                </c:pt>
                <c:pt idx="48">
                  <c:v>44927</c:v>
                </c:pt>
                <c:pt idx="49">
                  <c:v>44958</c:v>
                </c:pt>
                <c:pt idx="50">
                  <c:v>44986</c:v>
                </c:pt>
                <c:pt idx="51">
                  <c:v>45017</c:v>
                </c:pt>
                <c:pt idx="52">
                  <c:v>45047</c:v>
                </c:pt>
                <c:pt idx="53">
                  <c:v>45078</c:v>
                </c:pt>
                <c:pt idx="54">
                  <c:v>45108</c:v>
                </c:pt>
                <c:pt idx="55">
                  <c:v>45139</c:v>
                </c:pt>
                <c:pt idx="56">
                  <c:v>45170</c:v>
                </c:pt>
                <c:pt idx="57">
                  <c:v>45200</c:v>
                </c:pt>
                <c:pt idx="58">
                  <c:v>45231</c:v>
                </c:pt>
                <c:pt idx="59">
                  <c:v>45261</c:v>
                </c:pt>
                <c:pt idx="60">
                  <c:v>45292</c:v>
                </c:pt>
                <c:pt idx="61">
                  <c:v>45323</c:v>
                </c:pt>
                <c:pt idx="62">
                  <c:v>45352</c:v>
                </c:pt>
                <c:pt idx="63">
                  <c:v>45383</c:v>
                </c:pt>
                <c:pt idx="64">
                  <c:v>45413</c:v>
                </c:pt>
                <c:pt idx="65">
                  <c:v>45444</c:v>
                </c:pt>
              </c:numCache>
            </c:numRef>
          </c:cat>
          <c:val>
            <c:numRef>
              <c:f>('Ocup_Hotel-ICC'!$B$3:$B$32,'Ocup_Hotel-ICC'!$B$33:$B$35,'Ocup_Hotel-ICC'!$B$36:$B$38,'Ocup_Hotel-ICC'!$B$39:$B$41,'Ocup_Hotel-ICC'!$B$42:$B$44,'Ocup_Hotel-ICC'!$B$45:$B$47,'Ocup_Hotel-ICC'!$B$48:$B$50,'Ocup_Hotel-ICC'!$B$51:$B$53,'Ocup_Hotel-ICC'!$B$54:$B$59,'Ocup_Hotel-ICC'!$B$60:$B$62,'Ocup_Hotel-ICC'!$B$63:$B$65,'Ocup_Hotel-ICC'!$B$66:$B$68)</c:f>
              <c:numCache>
                <c:formatCode>0.0</c:formatCode>
                <c:ptCount val="66"/>
                <c:pt idx="0">
                  <c:v>57.683307737596451</c:v>
                </c:pt>
                <c:pt idx="1">
                  <c:v>62.095155185059774</c:v>
                </c:pt>
                <c:pt idx="2">
                  <c:v>58.58128689821465</c:v>
                </c:pt>
                <c:pt idx="3">
                  <c:v>52.093107318570823</c:v>
                </c:pt>
                <c:pt idx="4">
                  <c:v>59.588449387202395</c:v>
                </c:pt>
                <c:pt idx="5">
                  <c:v>59.91381413918046</c:v>
                </c:pt>
                <c:pt idx="6">
                  <c:v>55.977817575037534</c:v>
                </c:pt>
                <c:pt idx="7">
                  <c:v>58.773568603681831</c:v>
                </c:pt>
                <c:pt idx="8">
                  <c:v>56.504172991520072</c:v>
                </c:pt>
                <c:pt idx="9">
                  <c:v>55.274290502712361</c:v>
                </c:pt>
                <c:pt idx="10">
                  <c:v>55.207138596325564</c:v>
                </c:pt>
                <c:pt idx="11">
                  <c:v>54.747025008504281</c:v>
                </c:pt>
                <c:pt idx="12">
                  <c:v>57.225667896466156</c:v>
                </c:pt>
                <c:pt idx="13">
                  <c:v>55.744086160602954</c:v>
                </c:pt>
                <c:pt idx="14">
                  <c:v>30.093137380125512</c:v>
                </c:pt>
                <c:pt idx="15">
                  <c:v>5.7384070838964965</c:v>
                </c:pt>
                <c:pt idx="16">
                  <c:v>7.1953049113224949</c:v>
                </c:pt>
                <c:pt idx="17">
                  <c:v>6.4219245660648863</c:v>
                </c:pt>
                <c:pt idx="18">
                  <c:v>6.3115584075352835</c:v>
                </c:pt>
                <c:pt idx="19">
                  <c:v>5.6796087446419881</c:v>
                </c:pt>
                <c:pt idx="20">
                  <c:v>8.8592488148626831</c:v>
                </c:pt>
                <c:pt idx="21">
                  <c:v>17.546093600160443</c:v>
                </c:pt>
                <c:pt idx="22">
                  <c:v>25.325049369453261</c:v>
                </c:pt>
                <c:pt idx="23">
                  <c:v>22.985532851427404</c:v>
                </c:pt>
                <c:pt idx="24">
                  <c:v>30.330820860456924</c:v>
                </c:pt>
                <c:pt idx="25">
                  <c:v>27.557523767922866</c:v>
                </c:pt>
                <c:pt idx="26">
                  <c:v>31.404646992018144</c:v>
                </c:pt>
                <c:pt idx="27">
                  <c:v>30.546722837007938</c:v>
                </c:pt>
                <c:pt idx="28">
                  <c:v>22.54185758171992</c:v>
                </c:pt>
                <c:pt idx="29">
                  <c:v>29.431193427096115</c:v>
                </c:pt>
                <c:pt idx="30">
                  <c:v>35.914765905129713</c:v>
                </c:pt>
                <c:pt idx="31">
                  <c:v>39.974534925167745</c:v>
                </c:pt>
                <c:pt idx="32">
                  <c:v>40.924326740989386</c:v>
                </c:pt>
                <c:pt idx="33">
                  <c:v>42.699916453839208</c:v>
                </c:pt>
                <c:pt idx="34">
                  <c:v>52.652642791814458</c:v>
                </c:pt>
                <c:pt idx="35">
                  <c:v>60.57585338397179</c:v>
                </c:pt>
                <c:pt idx="36">
                  <c:v>49.798363816434346</c:v>
                </c:pt>
                <c:pt idx="37">
                  <c:v>48.656003722126904</c:v>
                </c:pt>
                <c:pt idx="38">
                  <c:v>54.042084685738637</c:v>
                </c:pt>
                <c:pt idx="39">
                  <c:v>55.249231876668432</c:v>
                </c:pt>
                <c:pt idx="40">
                  <c:v>59.65539434091118</c:v>
                </c:pt>
                <c:pt idx="41">
                  <c:v>57.030501357137958</c:v>
                </c:pt>
                <c:pt idx="42">
                  <c:v>66.647544010652453</c:v>
                </c:pt>
                <c:pt idx="43">
                  <c:v>60.34811133130578</c:v>
                </c:pt>
                <c:pt idx="44">
                  <c:v>61.754716130626292</c:v>
                </c:pt>
                <c:pt idx="45">
                  <c:v>57.976704324623157</c:v>
                </c:pt>
                <c:pt idx="46">
                  <c:v>57.821929941612538</c:v>
                </c:pt>
                <c:pt idx="47">
                  <c:v>60.647384477360241</c:v>
                </c:pt>
                <c:pt idx="48">
                  <c:v>60.058508939076255</c:v>
                </c:pt>
                <c:pt idx="49">
                  <c:v>49.84710497469564</c:v>
                </c:pt>
                <c:pt idx="50">
                  <c:v>53.530035882665587</c:v>
                </c:pt>
                <c:pt idx="51">
                  <c:v>51.744614574022698</c:v>
                </c:pt>
                <c:pt idx="52">
                  <c:v>51.706472450742019</c:v>
                </c:pt>
                <c:pt idx="53">
                  <c:v>52.257050104619651</c:v>
                </c:pt>
                <c:pt idx="54">
                  <c:v>51.407857972105326</c:v>
                </c:pt>
                <c:pt idx="55">
                  <c:v>51.674382092502917</c:v>
                </c:pt>
                <c:pt idx="56">
                  <c:v>47.934853561297217</c:v>
                </c:pt>
                <c:pt idx="57">
                  <c:v>47.762969250418948</c:v>
                </c:pt>
                <c:pt idx="58">
                  <c:v>53.810913815139074</c:v>
                </c:pt>
                <c:pt idx="59">
                  <c:v>58.846731477159935</c:v>
                </c:pt>
                <c:pt idx="60">
                  <c:v>51.643707592921089</c:v>
                </c:pt>
                <c:pt idx="61">
                  <c:v>54.083717421765478</c:v>
                </c:pt>
                <c:pt idx="62">
                  <c:v>54.154075096055855</c:v>
                </c:pt>
                <c:pt idx="63">
                  <c:v>53.60563680307002</c:v>
                </c:pt>
                <c:pt idx="64">
                  <c:v>51.047835945250249</c:v>
                </c:pt>
                <c:pt idx="65">
                  <c:v>51.853101621120111</c:v>
                </c:pt>
              </c:numCache>
            </c:numRef>
          </c:val>
          <c:smooth val="0"/>
          <c:extLst>
            <c:ext xmlns:c16="http://schemas.microsoft.com/office/drawing/2014/chart" uri="{C3380CC4-5D6E-409C-BE32-E72D297353CC}">
              <c16:uniqueId val="{00000000-A9C9-4204-B382-E908B9292D37}"/>
            </c:ext>
          </c:extLst>
        </c:ser>
        <c:dLbls>
          <c:showLegendKey val="0"/>
          <c:showVal val="0"/>
          <c:showCatName val="0"/>
          <c:showSerName val="0"/>
          <c:showPercent val="0"/>
          <c:showBubbleSize val="0"/>
        </c:dLbls>
        <c:smooth val="0"/>
        <c:axId val="511362872"/>
        <c:axId val="511364512"/>
      </c:lineChart>
      <c:dateAx>
        <c:axId val="511362872"/>
        <c:scaling>
          <c:orientation val="minMax"/>
          <c:min val="44927"/>
        </c:scaling>
        <c:delete val="0"/>
        <c:axPos val="b"/>
        <c:numFmt formatCode="mmm\-yy" sourceLinked="1"/>
        <c:majorTickMark val="out"/>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rgbClr val="004563"/>
                </a:solidFill>
                <a:latin typeface="+mn-lt"/>
                <a:ea typeface="+mn-ea"/>
                <a:cs typeface="+mn-cs"/>
              </a:defRPr>
            </a:pPr>
            <a:endParaRPr lang="en-US"/>
          </a:p>
        </c:txPr>
        <c:crossAx val="511364512"/>
        <c:crosses val="autoZero"/>
        <c:auto val="1"/>
        <c:lblOffset val="100"/>
        <c:baseTimeUnit val="months"/>
        <c:majorUnit val="1"/>
        <c:majorTimeUnit val="months"/>
      </c:dateAx>
      <c:valAx>
        <c:axId val="511364512"/>
        <c:scaling>
          <c:orientation val="minMax"/>
          <c:max val="65"/>
          <c:min val="45"/>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004563"/>
                </a:solidFill>
                <a:latin typeface="+mn-lt"/>
                <a:ea typeface="+mn-ea"/>
                <a:cs typeface="+mn-cs"/>
              </a:defRPr>
            </a:pPr>
            <a:endParaRPr lang="en-US"/>
          </a:p>
        </c:txPr>
        <c:crossAx val="51136287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800" b="0" i="0" u="none" strike="noStrike" kern="1200" spc="0" baseline="0">
                <a:solidFill>
                  <a:schemeClr val="tx1">
                    <a:lumMod val="65000"/>
                    <a:lumOff val="35000"/>
                  </a:schemeClr>
                </a:solidFill>
                <a:latin typeface="+mn-lt"/>
                <a:ea typeface="+mn-ea"/>
                <a:cs typeface="+mn-cs"/>
              </a:defRPr>
            </a:pPr>
            <a:r>
              <a:rPr lang="es-CO" sz="1800" b="1">
                <a:solidFill>
                  <a:srgbClr val="004563"/>
                </a:solidFill>
              </a:rPr>
              <a:t>Venta de vehículos</a:t>
            </a:r>
            <a:r>
              <a:rPr lang="es-CO" sz="1800" b="1" baseline="0">
                <a:solidFill>
                  <a:srgbClr val="004563"/>
                </a:solidFill>
              </a:rPr>
              <a:t> nuevos</a:t>
            </a:r>
            <a:endParaRPr lang="es-CO" sz="1800" b="1">
              <a:solidFill>
                <a:srgbClr val="004563"/>
              </a:solidFill>
            </a:endParaRPr>
          </a:p>
          <a:p>
            <a:pPr algn="ctr">
              <a:defRPr sz="1800"/>
            </a:pPr>
            <a:r>
              <a:rPr lang="es-CO" sz="1800" b="0">
                <a:solidFill>
                  <a:srgbClr val="004563"/>
                </a:solidFill>
              </a:rPr>
              <a:t>(Datos desestacionalizados-Variación anual%</a:t>
            </a:r>
            <a:r>
              <a:rPr lang="es-CO" sz="1800" b="0" baseline="0">
                <a:solidFill>
                  <a:srgbClr val="004563"/>
                </a:solidFill>
              </a:rPr>
              <a:t>)</a:t>
            </a:r>
            <a:endParaRPr lang="es-CO" sz="1800" b="0">
              <a:solidFill>
                <a:srgbClr val="004563"/>
              </a:solidFill>
            </a:endParaRPr>
          </a:p>
        </c:rich>
      </c:tx>
      <c:layout>
        <c:manualLayout>
          <c:xMode val="edge"/>
          <c:yMode val="edge"/>
          <c:x val="0.2101708198559272"/>
          <c:y val="4.2704933390487268E-3"/>
        </c:manualLayout>
      </c:layout>
      <c:overlay val="0"/>
      <c:spPr>
        <a:noFill/>
        <a:ln>
          <a:noFill/>
        </a:ln>
        <a:effectLst/>
      </c:spPr>
      <c:txPr>
        <a:bodyPr rot="0" spcFirstLastPara="1" vertOverflow="ellipsis" vert="horz" wrap="square" anchor="ctr" anchorCtr="1"/>
        <a:lstStyle/>
        <a:p>
          <a:pPr algn="ct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5071781415032231E-2"/>
          <c:y val="0.19400190805705395"/>
          <c:w val="0.92961055188774622"/>
          <c:h val="0.66608787580098106"/>
        </c:manualLayout>
      </c:layout>
      <c:lineChart>
        <c:grouping val="standard"/>
        <c:varyColors val="0"/>
        <c:ser>
          <c:idx val="1"/>
          <c:order val="0"/>
          <c:tx>
            <c:strRef>
              <c:f>'Licc-Veh'!$E$2</c:f>
              <c:strCache>
                <c:ptCount val="1"/>
                <c:pt idx="0">
                  <c:v>Venta de vehículos</c:v>
                </c:pt>
              </c:strCache>
            </c:strRef>
          </c:tx>
          <c:spPr>
            <a:ln w="38100" cap="rnd">
              <a:solidFill>
                <a:srgbClr val="004563"/>
              </a:solidFill>
              <a:round/>
            </a:ln>
            <a:effectLst/>
          </c:spPr>
          <c:marker>
            <c:symbol val="none"/>
          </c:marker>
          <c:cat>
            <c:numRef>
              <c:f>('Licc-Veh'!$A$3:$A$32,'Licc-Veh'!$A$33:$A$35,'Licc-Veh'!$A$36:$A$38,'Licc-Veh'!$A$39:$A$41,'Licc-Veh'!$A$42:$A$44,'Licc-Veh'!$A$45:$A$47,'Licc-Veh'!$A$48:$A$50,'Licc-Veh'!$A$51:$A$53,'Licc-Veh'!$A$54:$A$59,'Licc-Veh'!$A$60:$A$62,'Licc-Veh'!$A$63:$A$65,'Licc-Veh'!$A$66:$A$68)</c:f>
              <c:numCache>
                <c:formatCode>mmm\-yy</c:formatCode>
                <c:ptCount val="66"/>
                <c:pt idx="0">
                  <c:v>43466</c:v>
                </c:pt>
                <c:pt idx="1">
                  <c:v>43497</c:v>
                </c:pt>
                <c:pt idx="2">
                  <c:v>43525</c:v>
                </c:pt>
                <c:pt idx="3">
                  <c:v>43556</c:v>
                </c:pt>
                <c:pt idx="4">
                  <c:v>43586</c:v>
                </c:pt>
                <c:pt idx="5">
                  <c:v>43617</c:v>
                </c:pt>
                <c:pt idx="6">
                  <c:v>43647</c:v>
                </c:pt>
                <c:pt idx="7">
                  <c:v>43678</c:v>
                </c:pt>
                <c:pt idx="8">
                  <c:v>43709</c:v>
                </c:pt>
                <c:pt idx="9">
                  <c:v>43739</c:v>
                </c:pt>
                <c:pt idx="10">
                  <c:v>43770</c:v>
                </c:pt>
                <c:pt idx="11">
                  <c:v>43800</c:v>
                </c:pt>
                <c:pt idx="12">
                  <c:v>43831</c:v>
                </c:pt>
                <c:pt idx="13">
                  <c:v>43862</c:v>
                </c:pt>
                <c:pt idx="14">
                  <c:v>43891</c:v>
                </c:pt>
                <c:pt idx="15">
                  <c:v>43922</c:v>
                </c:pt>
                <c:pt idx="16">
                  <c:v>43952</c:v>
                </c:pt>
                <c:pt idx="17">
                  <c:v>43983</c:v>
                </c:pt>
                <c:pt idx="18">
                  <c:v>44013</c:v>
                </c:pt>
                <c:pt idx="19">
                  <c:v>44044</c:v>
                </c:pt>
                <c:pt idx="20">
                  <c:v>44075</c:v>
                </c:pt>
                <c:pt idx="21">
                  <c:v>44105</c:v>
                </c:pt>
                <c:pt idx="22">
                  <c:v>44136</c:v>
                </c:pt>
                <c:pt idx="23">
                  <c:v>44166</c:v>
                </c:pt>
                <c:pt idx="24">
                  <c:v>44197</c:v>
                </c:pt>
                <c:pt idx="25">
                  <c:v>44228</c:v>
                </c:pt>
                <c:pt idx="26">
                  <c:v>44256</c:v>
                </c:pt>
                <c:pt idx="27">
                  <c:v>44287</c:v>
                </c:pt>
                <c:pt idx="28">
                  <c:v>44317</c:v>
                </c:pt>
                <c:pt idx="29">
                  <c:v>44348</c:v>
                </c:pt>
                <c:pt idx="30">
                  <c:v>44378</c:v>
                </c:pt>
                <c:pt idx="31">
                  <c:v>44409</c:v>
                </c:pt>
                <c:pt idx="32">
                  <c:v>44440</c:v>
                </c:pt>
                <c:pt idx="33">
                  <c:v>44470</c:v>
                </c:pt>
                <c:pt idx="34">
                  <c:v>44501</c:v>
                </c:pt>
                <c:pt idx="35">
                  <c:v>44531</c:v>
                </c:pt>
                <c:pt idx="36">
                  <c:v>44562</c:v>
                </c:pt>
                <c:pt idx="37">
                  <c:v>44593</c:v>
                </c:pt>
                <c:pt idx="38">
                  <c:v>44621</c:v>
                </c:pt>
                <c:pt idx="39">
                  <c:v>44652</c:v>
                </c:pt>
                <c:pt idx="40">
                  <c:v>44682</c:v>
                </c:pt>
                <c:pt idx="41">
                  <c:v>44713</c:v>
                </c:pt>
                <c:pt idx="42">
                  <c:v>44743</c:v>
                </c:pt>
                <c:pt idx="43">
                  <c:v>44774</c:v>
                </c:pt>
                <c:pt idx="44">
                  <c:v>44805</c:v>
                </c:pt>
                <c:pt idx="45">
                  <c:v>44835</c:v>
                </c:pt>
                <c:pt idx="46">
                  <c:v>44866</c:v>
                </c:pt>
                <c:pt idx="47">
                  <c:v>44896</c:v>
                </c:pt>
                <c:pt idx="48">
                  <c:v>44927</c:v>
                </c:pt>
                <c:pt idx="49">
                  <c:v>44958</c:v>
                </c:pt>
                <c:pt idx="50">
                  <c:v>44986</c:v>
                </c:pt>
                <c:pt idx="51">
                  <c:v>45017</c:v>
                </c:pt>
                <c:pt idx="52">
                  <c:v>45047</c:v>
                </c:pt>
                <c:pt idx="53">
                  <c:v>45078</c:v>
                </c:pt>
                <c:pt idx="54">
                  <c:v>45108</c:v>
                </c:pt>
                <c:pt idx="55">
                  <c:v>45139</c:v>
                </c:pt>
                <c:pt idx="56">
                  <c:v>45170</c:v>
                </c:pt>
                <c:pt idx="57">
                  <c:v>45200</c:v>
                </c:pt>
                <c:pt idx="58">
                  <c:v>45231</c:v>
                </c:pt>
                <c:pt idx="59">
                  <c:v>45261</c:v>
                </c:pt>
                <c:pt idx="60">
                  <c:v>45292</c:v>
                </c:pt>
                <c:pt idx="61">
                  <c:v>45323</c:v>
                </c:pt>
                <c:pt idx="62">
                  <c:v>45352</c:v>
                </c:pt>
                <c:pt idx="63">
                  <c:v>45383</c:v>
                </c:pt>
                <c:pt idx="64">
                  <c:v>45413</c:v>
                </c:pt>
                <c:pt idx="65">
                  <c:v>45444</c:v>
                </c:pt>
              </c:numCache>
            </c:numRef>
          </c:cat>
          <c:val>
            <c:numRef>
              <c:f>('Licc-Veh'!$E$3:$E$32,'Licc-Veh'!$E$33:$E$35,'Licc-Veh'!$E$36:$E$38,'Licc-Veh'!$E$39:$E$41,'Licc-Veh'!$E$42:$E$44,'Licc-Veh'!$E$45:$E$47,'Licc-Veh'!$E$48:$E$50,'Licc-Veh'!$E$51:$E$53,'Licc-Veh'!$E$54:$E$59,'Licc-Veh'!$E$60:$E$62,'Licc-Veh'!$E$63:$E$65,'Licc-Veh'!$E$66:$E$68)</c:f>
              <c:numCache>
                <c:formatCode>0.0</c:formatCode>
                <c:ptCount val="66"/>
                <c:pt idx="0">
                  <c:v>-12.019298404824907</c:v>
                </c:pt>
                <c:pt idx="1">
                  <c:v>-11.321067938153028</c:v>
                </c:pt>
                <c:pt idx="2">
                  <c:v>10.872844242032254</c:v>
                </c:pt>
                <c:pt idx="3">
                  <c:v>-9.8732658086049803</c:v>
                </c:pt>
                <c:pt idx="4">
                  <c:v>2.0167340779335241</c:v>
                </c:pt>
                <c:pt idx="5">
                  <c:v>15.077166731447411</c:v>
                </c:pt>
                <c:pt idx="6">
                  <c:v>11.428235102579642</c:v>
                </c:pt>
                <c:pt idx="7">
                  <c:v>1.6238573015337376</c:v>
                </c:pt>
                <c:pt idx="8">
                  <c:v>-9.8054772230200875</c:v>
                </c:pt>
                <c:pt idx="9">
                  <c:v>3.3740584843385379</c:v>
                </c:pt>
                <c:pt idx="10">
                  <c:v>-14.070987687516045</c:v>
                </c:pt>
                <c:pt idx="11">
                  <c:v>-0.89408986588870309</c:v>
                </c:pt>
                <c:pt idx="12">
                  <c:v>3.5587319387497152</c:v>
                </c:pt>
                <c:pt idx="13">
                  <c:v>12.312446450753711</c:v>
                </c:pt>
                <c:pt idx="14">
                  <c:v>-51.897625490693834</c:v>
                </c:pt>
                <c:pt idx="15">
                  <c:v>-92.111689648127566</c:v>
                </c:pt>
                <c:pt idx="16">
                  <c:v>-55.645887252946125</c:v>
                </c:pt>
                <c:pt idx="17">
                  <c:v>-52.706879138472765</c:v>
                </c:pt>
                <c:pt idx="18">
                  <c:v>-38.268784280412923</c:v>
                </c:pt>
                <c:pt idx="19">
                  <c:v>-33.80668823003883</c:v>
                </c:pt>
                <c:pt idx="20">
                  <c:v>-21.005895176065238</c:v>
                </c:pt>
                <c:pt idx="21">
                  <c:v>-14.957317362958754</c:v>
                </c:pt>
                <c:pt idx="22">
                  <c:v>-3.0998618470749362</c:v>
                </c:pt>
                <c:pt idx="23">
                  <c:v>-13.381434260094128</c:v>
                </c:pt>
                <c:pt idx="24">
                  <c:v>-15.125967632876257</c:v>
                </c:pt>
                <c:pt idx="25">
                  <c:v>-13.215116851358966</c:v>
                </c:pt>
                <c:pt idx="26">
                  <c:v>79.915142792726868</c:v>
                </c:pt>
                <c:pt idx="27">
                  <c:v>888.58425159933711</c:v>
                </c:pt>
                <c:pt idx="28">
                  <c:v>6.6411505415864269</c:v>
                </c:pt>
                <c:pt idx="29">
                  <c:v>52.331433886814224</c:v>
                </c:pt>
                <c:pt idx="30">
                  <c:v>41.176528734203124</c:v>
                </c:pt>
                <c:pt idx="31">
                  <c:v>24.47888792561983</c:v>
                </c:pt>
                <c:pt idx="32">
                  <c:v>15.965076827311275</c:v>
                </c:pt>
                <c:pt idx="33">
                  <c:v>3.433435280889352</c:v>
                </c:pt>
                <c:pt idx="34">
                  <c:v>-7.4971954215534815</c:v>
                </c:pt>
                <c:pt idx="35">
                  <c:v>-7.1548165559619843</c:v>
                </c:pt>
                <c:pt idx="36">
                  <c:v>19.426438998883345</c:v>
                </c:pt>
                <c:pt idx="37">
                  <c:v>-5.8518924775901588</c:v>
                </c:pt>
                <c:pt idx="38">
                  <c:v>-13.239920155284734</c:v>
                </c:pt>
                <c:pt idx="39">
                  <c:v>9.18070414636707</c:v>
                </c:pt>
                <c:pt idx="40">
                  <c:v>93.328652732320379</c:v>
                </c:pt>
                <c:pt idx="41">
                  <c:v>27.271830794641303</c:v>
                </c:pt>
                <c:pt idx="42">
                  <c:v>-3.9374929986250362</c:v>
                </c:pt>
                <c:pt idx="43">
                  <c:v>11.049393886241488</c:v>
                </c:pt>
                <c:pt idx="44">
                  <c:v>-10.386277675835842</c:v>
                </c:pt>
                <c:pt idx="45">
                  <c:v>-21.525081816045333</c:v>
                </c:pt>
                <c:pt idx="46">
                  <c:v>-13.874377691382122</c:v>
                </c:pt>
                <c:pt idx="47">
                  <c:v>-21.145641609553344</c:v>
                </c:pt>
                <c:pt idx="48">
                  <c:v>-26.153330749205907</c:v>
                </c:pt>
                <c:pt idx="49">
                  <c:v>-21.572648919419223</c:v>
                </c:pt>
                <c:pt idx="50">
                  <c:v>-29.916040540168119</c:v>
                </c:pt>
                <c:pt idx="51">
                  <c:v>-28.390206357138315</c:v>
                </c:pt>
                <c:pt idx="52">
                  <c:v>-48.007142493071505</c:v>
                </c:pt>
                <c:pt idx="53">
                  <c:v>-52.437928776319509</c:v>
                </c:pt>
                <c:pt idx="54">
                  <c:v>-45.792130890566597</c:v>
                </c:pt>
                <c:pt idx="55">
                  <c:v>-45.508337067035583</c:v>
                </c:pt>
                <c:pt idx="56">
                  <c:v>-27.068274880448008</c:v>
                </c:pt>
                <c:pt idx="57">
                  <c:v>-27.794525259093948</c:v>
                </c:pt>
                <c:pt idx="58">
                  <c:v>-32.075075810889885</c:v>
                </c:pt>
                <c:pt idx="59">
                  <c:v>-18.433908306176473</c:v>
                </c:pt>
                <c:pt idx="60">
                  <c:v>-18.589829903616174</c:v>
                </c:pt>
                <c:pt idx="61">
                  <c:v>4.9386002541037533</c:v>
                </c:pt>
                <c:pt idx="62">
                  <c:v>-3.9910774925268067</c:v>
                </c:pt>
                <c:pt idx="63">
                  <c:v>10.447601530320028</c:v>
                </c:pt>
                <c:pt idx="64">
                  <c:v>13.206184213610861</c:v>
                </c:pt>
                <c:pt idx="65">
                  <c:v>29.176419606180204</c:v>
                </c:pt>
              </c:numCache>
            </c:numRef>
          </c:val>
          <c:smooth val="0"/>
          <c:extLst>
            <c:ext xmlns:c16="http://schemas.microsoft.com/office/drawing/2014/chart" uri="{C3380CC4-5D6E-409C-BE32-E72D297353CC}">
              <c16:uniqueId val="{00000000-7389-41CE-82AB-4DDCA15E959A}"/>
            </c:ext>
          </c:extLst>
        </c:ser>
        <c:dLbls>
          <c:showLegendKey val="0"/>
          <c:showVal val="0"/>
          <c:showCatName val="0"/>
          <c:showSerName val="0"/>
          <c:showPercent val="0"/>
          <c:showBubbleSize val="0"/>
        </c:dLbls>
        <c:smooth val="0"/>
        <c:axId val="511362872"/>
        <c:axId val="511364512"/>
      </c:lineChart>
      <c:dateAx>
        <c:axId val="511362872"/>
        <c:scaling>
          <c:orientation val="minMax"/>
          <c:min val="44927"/>
        </c:scaling>
        <c:delete val="0"/>
        <c:axPos val="b"/>
        <c:numFmt formatCode="mmm\-yy" sourceLinked="1"/>
        <c:majorTickMark val="out"/>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rgbClr val="004563"/>
                </a:solidFill>
                <a:latin typeface="+mn-lt"/>
                <a:ea typeface="+mn-ea"/>
                <a:cs typeface="+mn-cs"/>
              </a:defRPr>
            </a:pPr>
            <a:endParaRPr lang="en-US"/>
          </a:p>
        </c:txPr>
        <c:crossAx val="511364512"/>
        <c:crosses val="autoZero"/>
        <c:auto val="1"/>
        <c:lblOffset val="100"/>
        <c:baseTimeUnit val="months"/>
        <c:majorUnit val="1"/>
        <c:majorTimeUnit val="months"/>
      </c:dateAx>
      <c:valAx>
        <c:axId val="511364512"/>
        <c:scaling>
          <c:orientation val="minMax"/>
          <c:max val="37"/>
          <c:min val="-6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004563"/>
                </a:solidFill>
                <a:latin typeface="+mn-lt"/>
                <a:ea typeface="+mn-ea"/>
                <a:cs typeface="+mn-cs"/>
              </a:defRPr>
            </a:pPr>
            <a:endParaRPr lang="en-US"/>
          </a:p>
        </c:txPr>
        <c:crossAx val="51136287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US" sz="1200"/>
              <a:t>UM: Tasa de variación anual %</a:t>
            </a:r>
          </a:p>
        </c:rich>
      </c:tx>
      <c:layout>
        <c:manualLayout>
          <c:xMode val="edge"/>
          <c:yMode val="edge"/>
          <c:x val="0.36276549906085159"/>
          <c:y val="8.8328046456511933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4721725195799551E-2"/>
          <c:y val="0.21068342128603251"/>
          <c:w val="0.91406067625665666"/>
          <c:h val="0.64463411257636383"/>
        </c:manualLayout>
      </c:layout>
      <c:lineChart>
        <c:grouping val="standard"/>
        <c:varyColors val="0"/>
        <c:ser>
          <c:idx val="0"/>
          <c:order val="0"/>
          <c:tx>
            <c:strRef>
              <c:f>Hoja2!$G$9</c:f>
              <c:strCache>
                <c:ptCount val="1"/>
                <c:pt idx="0">
                  <c:v>IMAE Cali</c:v>
                </c:pt>
              </c:strCache>
            </c:strRef>
          </c:tx>
          <c:spPr>
            <a:ln w="28575" cap="rnd">
              <a:solidFill>
                <a:srgbClr val="004563"/>
              </a:solidFill>
              <a:round/>
            </a:ln>
            <a:effectLst/>
          </c:spPr>
          <c:marker>
            <c:symbol val="none"/>
          </c:marker>
          <c:dLbls>
            <c:dLbl>
              <c:idx val="13"/>
              <c:layout>
                <c:manualLayout>
                  <c:x val="-2.1217598547543889E-2"/>
                  <c:y val="-4.2060974503100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F05-4D49-B955-C9204DBBAB75}"/>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00B05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Hoja2!$D$10:$D$23</c:f>
              <c:strCache>
                <c:ptCount val="14"/>
                <c:pt idx="0">
                  <c:v>1T2021</c:v>
                </c:pt>
                <c:pt idx="1">
                  <c:v>2T2021</c:v>
                </c:pt>
                <c:pt idx="2">
                  <c:v>3T2021</c:v>
                </c:pt>
                <c:pt idx="3">
                  <c:v>4T2021</c:v>
                </c:pt>
                <c:pt idx="4">
                  <c:v>1T2022</c:v>
                </c:pt>
                <c:pt idx="5">
                  <c:v>2T2022</c:v>
                </c:pt>
                <c:pt idx="6">
                  <c:v>3T2022</c:v>
                </c:pt>
                <c:pt idx="7">
                  <c:v>4T2022</c:v>
                </c:pt>
                <c:pt idx="8">
                  <c:v>1T2023</c:v>
                </c:pt>
                <c:pt idx="9">
                  <c:v>2T2023</c:v>
                </c:pt>
                <c:pt idx="10">
                  <c:v>3T2023</c:v>
                </c:pt>
                <c:pt idx="11">
                  <c:v>4T2023</c:v>
                </c:pt>
                <c:pt idx="12">
                  <c:v>1T2024</c:v>
                </c:pt>
                <c:pt idx="13">
                  <c:v>2T2024</c:v>
                </c:pt>
              </c:strCache>
            </c:strRef>
          </c:cat>
          <c:val>
            <c:numRef>
              <c:f>Hoja2!$G$10:$G$23</c:f>
              <c:numCache>
                <c:formatCode>0.0</c:formatCode>
                <c:ptCount val="14"/>
                <c:pt idx="0">
                  <c:v>0.82831164732624085</c:v>
                </c:pt>
                <c:pt idx="1">
                  <c:v>1.3439275701595532</c:v>
                </c:pt>
                <c:pt idx="2">
                  <c:v>9.2102135079313427</c:v>
                </c:pt>
                <c:pt idx="3">
                  <c:v>7.6323289374443437</c:v>
                </c:pt>
                <c:pt idx="4">
                  <c:v>5.8571530377175218</c:v>
                </c:pt>
                <c:pt idx="5">
                  <c:v>18.992416004819979</c:v>
                </c:pt>
                <c:pt idx="6">
                  <c:v>4.2825331244378262</c:v>
                </c:pt>
                <c:pt idx="7">
                  <c:v>2.2418519019058003</c:v>
                </c:pt>
                <c:pt idx="8">
                  <c:v>1.7318913474536402</c:v>
                </c:pt>
                <c:pt idx="9">
                  <c:v>0.66341847854975988</c:v>
                </c:pt>
                <c:pt idx="10">
                  <c:v>-4.5531351078087479E-2</c:v>
                </c:pt>
                <c:pt idx="11">
                  <c:v>1.6332078132062833</c:v>
                </c:pt>
                <c:pt idx="12">
                  <c:v>2.6406684610294162</c:v>
                </c:pt>
                <c:pt idx="13">
                  <c:v>2.9418581240424402</c:v>
                </c:pt>
              </c:numCache>
            </c:numRef>
          </c:val>
          <c:smooth val="0"/>
          <c:extLst>
            <c:ext xmlns:c16="http://schemas.microsoft.com/office/drawing/2014/chart" uri="{C3380CC4-5D6E-409C-BE32-E72D297353CC}">
              <c16:uniqueId val="{00000001-4F05-4D49-B955-C9204DBBAB75}"/>
            </c:ext>
          </c:extLst>
        </c:ser>
        <c:ser>
          <c:idx val="1"/>
          <c:order val="1"/>
          <c:tx>
            <c:strRef>
              <c:f>Hoja2!$H$9</c:f>
              <c:strCache>
                <c:ptCount val="1"/>
                <c:pt idx="0">
                  <c:v>Ocupados </c:v>
                </c:pt>
              </c:strCache>
            </c:strRef>
          </c:tx>
          <c:spPr>
            <a:ln w="28575" cap="rnd">
              <a:solidFill>
                <a:srgbClr val="5DACD8"/>
              </a:solidFill>
              <a:round/>
            </a:ln>
            <a:effectLst/>
          </c:spPr>
          <c:marker>
            <c:symbol val="none"/>
          </c:marker>
          <c:dLbls>
            <c:dLbl>
              <c:idx val="13"/>
              <c:layout>
                <c:manualLayout>
                  <c:x val="-2.1217598547543889E-2"/>
                  <c:y val="4.6267071953411093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F05-4D49-B955-C9204DBBAB75}"/>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Hoja2!$D$10:$D$23</c:f>
              <c:strCache>
                <c:ptCount val="14"/>
                <c:pt idx="0">
                  <c:v>1T2021</c:v>
                </c:pt>
                <c:pt idx="1">
                  <c:v>2T2021</c:v>
                </c:pt>
                <c:pt idx="2">
                  <c:v>3T2021</c:v>
                </c:pt>
                <c:pt idx="3">
                  <c:v>4T2021</c:v>
                </c:pt>
                <c:pt idx="4">
                  <c:v>1T2022</c:v>
                </c:pt>
                <c:pt idx="5">
                  <c:v>2T2022</c:v>
                </c:pt>
                <c:pt idx="6">
                  <c:v>3T2022</c:v>
                </c:pt>
                <c:pt idx="7">
                  <c:v>4T2022</c:v>
                </c:pt>
                <c:pt idx="8">
                  <c:v>1T2023</c:v>
                </c:pt>
                <c:pt idx="9">
                  <c:v>2T2023</c:v>
                </c:pt>
                <c:pt idx="10">
                  <c:v>3T2023</c:v>
                </c:pt>
                <c:pt idx="11">
                  <c:v>4T2023</c:v>
                </c:pt>
                <c:pt idx="12">
                  <c:v>1T2024</c:v>
                </c:pt>
                <c:pt idx="13">
                  <c:v>2T2024</c:v>
                </c:pt>
              </c:strCache>
            </c:strRef>
          </c:cat>
          <c:val>
            <c:numRef>
              <c:f>Hoja2!$H$10:$H$23</c:f>
              <c:numCache>
                <c:formatCode>0.0</c:formatCode>
                <c:ptCount val="14"/>
                <c:pt idx="0">
                  <c:v>-1.8622821324377425</c:v>
                </c:pt>
                <c:pt idx="1">
                  <c:v>23.568740010759527</c:v>
                </c:pt>
                <c:pt idx="2">
                  <c:v>10.502815274164634</c:v>
                </c:pt>
                <c:pt idx="3">
                  <c:v>7.4546660222273076</c:v>
                </c:pt>
                <c:pt idx="4">
                  <c:v>11.401409093241943</c:v>
                </c:pt>
                <c:pt idx="5">
                  <c:v>20.61649031713122</c:v>
                </c:pt>
                <c:pt idx="6">
                  <c:v>17.06322095849886</c:v>
                </c:pt>
                <c:pt idx="7">
                  <c:v>16.609792669300205</c:v>
                </c:pt>
                <c:pt idx="8">
                  <c:v>4.5625999384452554</c:v>
                </c:pt>
                <c:pt idx="9">
                  <c:v>3.9976508926330201</c:v>
                </c:pt>
                <c:pt idx="10">
                  <c:v>1.1840025512988017</c:v>
                </c:pt>
                <c:pt idx="11">
                  <c:v>-4.3452918221574262</c:v>
                </c:pt>
                <c:pt idx="12">
                  <c:v>-2.3313952414542483</c:v>
                </c:pt>
                <c:pt idx="13">
                  <c:v>-3.1692104208012495</c:v>
                </c:pt>
              </c:numCache>
            </c:numRef>
          </c:val>
          <c:smooth val="0"/>
          <c:extLst>
            <c:ext xmlns:c16="http://schemas.microsoft.com/office/drawing/2014/chart" uri="{C3380CC4-5D6E-409C-BE32-E72D297353CC}">
              <c16:uniqueId val="{00000003-4F05-4D49-B955-C9204DBBAB75}"/>
            </c:ext>
          </c:extLst>
        </c:ser>
        <c:dLbls>
          <c:showLegendKey val="0"/>
          <c:showVal val="0"/>
          <c:showCatName val="0"/>
          <c:showSerName val="0"/>
          <c:showPercent val="0"/>
          <c:showBubbleSize val="0"/>
        </c:dLbls>
        <c:smooth val="0"/>
        <c:axId val="1715250016"/>
        <c:axId val="1715250976"/>
      </c:lineChart>
      <c:catAx>
        <c:axId val="1715250016"/>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400" b="0" i="0" u="none" strike="noStrike" kern="1200" baseline="0">
                <a:solidFill>
                  <a:srgbClr val="004563"/>
                </a:solidFill>
                <a:latin typeface="+mn-lt"/>
                <a:ea typeface="+mn-ea"/>
                <a:cs typeface="+mn-cs"/>
              </a:defRPr>
            </a:pPr>
            <a:endParaRPr lang="en-US"/>
          </a:p>
        </c:txPr>
        <c:crossAx val="1715250976"/>
        <c:crosses val="autoZero"/>
        <c:auto val="1"/>
        <c:lblAlgn val="ctr"/>
        <c:lblOffset val="100"/>
        <c:noMultiLvlLbl val="0"/>
      </c:catAx>
      <c:valAx>
        <c:axId val="171525097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004563"/>
                </a:solidFill>
                <a:latin typeface="+mn-lt"/>
                <a:ea typeface="+mn-ea"/>
                <a:cs typeface="+mn-cs"/>
              </a:defRPr>
            </a:pPr>
            <a:endParaRPr lang="en-US"/>
          </a:p>
        </c:txPr>
        <c:crossAx val="1715250016"/>
        <c:crosses val="autoZero"/>
        <c:crossBetween val="between"/>
      </c:valAx>
      <c:spPr>
        <a:noFill/>
        <a:ln>
          <a:noFill/>
        </a:ln>
        <a:effectLst/>
      </c:spPr>
    </c:plotArea>
    <c:legend>
      <c:legendPos val="b"/>
      <c:layout>
        <c:manualLayout>
          <c:xMode val="edge"/>
          <c:yMode val="edge"/>
          <c:x val="0.22446791593821352"/>
          <c:y val="3.6801696746335301E-3"/>
          <c:w val="0.58192612964727308"/>
          <c:h val="7.0978391257146223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Hoja1!$B$1</c:f>
              <c:strCache>
                <c:ptCount val="1"/>
                <c:pt idx="0">
                  <c:v>Cauca</c:v>
                </c:pt>
              </c:strCache>
            </c:strRef>
          </c:tx>
          <c:spPr>
            <a:solidFill>
              <a:srgbClr val="004563"/>
            </a:solidFill>
            <a:ln>
              <a:solidFill>
                <a:srgbClr val="004563"/>
              </a:solidFill>
            </a:ln>
            <a:effectLst/>
          </c:spPr>
          <c:invertIfNegative val="0"/>
          <c:dLbls>
            <c:dLbl>
              <c:idx val="1"/>
              <c:layout>
                <c:manualLayout>
                  <c:x val="-3.5376049825422288E-3"/>
                  <c:y val="3.987235733555922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71-4DFD-84CD-E6F451FB6F56}"/>
                </c:ext>
              </c:extLst>
            </c:dLbl>
            <c:dLbl>
              <c:idx val="5"/>
              <c:layout>
                <c:manualLayout>
                  <c:x val="-3.636802868736435E-3"/>
                  <c:y val="8.9541568734736099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C71-4DFD-84CD-E6F451FB6F56}"/>
                </c:ext>
              </c:extLst>
            </c:dLbl>
            <c:dLbl>
              <c:idx val="6"/>
              <c:layout>
                <c:manualLayout>
                  <c:x val="-7.4718505237332021E-3"/>
                  <c:y val="-4.176742755699688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C71-4DFD-84CD-E6F451FB6F56}"/>
                </c:ext>
              </c:extLst>
            </c:dLbl>
            <c:dLbl>
              <c:idx val="7"/>
              <c:layout>
                <c:manualLayout>
                  <c:x val="-7.4718505237332021E-3"/>
                  <c:y val="3.580664293003017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C71-4DFD-84CD-E6F451FB6F56}"/>
                </c:ext>
              </c:extLst>
            </c:dLbl>
            <c:dLbl>
              <c:idx val="8"/>
              <c:layout>
                <c:manualLayout>
                  <c:x val="-3.6367447526354899E-3"/>
                  <c:y val="8.055853920515670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C71-4DFD-84CD-E6F451FB6F56}"/>
                </c:ext>
              </c:extLst>
            </c:dLbl>
            <c:dLbl>
              <c:idx val="11"/>
              <c:layout>
                <c:manualLayout>
                  <c:x val="-5.7525714824951165E-3"/>
                  <c:y val="-1.93900230244052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C71-4DFD-84CD-E6F451FB6F56}"/>
                </c:ext>
              </c:extLst>
            </c:dLbl>
            <c:spPr>
              <a:noFill/>
              <a:ln>
                <a:noFill/>
              </a:ln>
              <a:effectLst/>
            </c:spPr>
            <c:txPr>
              <a:bodyPr rot="0" spcFirstLastPara="1" vertOverflow="ellipsis" vert="horz" wrap="square" anchor="ctr" anchorCtr="1"/>
              <a:lstStyle/>
              <a:p>
                <a:pPr>
                  <a:defRPr sz="1300" b="1" i="0" u="none" strike="noStrike" kern="1200" baseline="0">
                    <a:solidFill>
                      <a:srgbClr val="004563"/>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Hoja1!$A$2:$A$13</c:f>
              <c:strCache>
                <c:ptCount val="12"/>
                <c:pt idx="0">
                  <c:v>Agricultura</c:v>
                </c:pt>
                <c:pt idx="1">
                  <c:v>Minas y canteras</c:v>
                </c:pt>
                <c:pt idx="2">
                  <c:v>Industria</c:v>
                </c:pt>
                <c:pt idx="3">
                  <c:v>Energía</c:v>
                </c:pt>
                <c:pt idx="4">
                  <c:v>Construcción</c:v>
                </c:pt>
                <c:pt idx="5">
                  <c:v>Comercio </c:v>
                </c:pt>
                <c:pt idx="6">
                  <c:v>Información y comunicaciones</c:v>
                </c:pt>
                <c:pt idx="7">
                  <c:v>Act.financieras y de seguros</c:v>
                </c:pt>
                <c:pt idx="8">
                  <c:v>Act.inmobiliarias</c:v>
                </c:pt>
                <c:pt idx="9">
                  <c:v>Act. Profesionales</c:v>
                </c:pt>
                <c:pt idx="10">
                  <c:v>Adm.Pública</c:v>
                </c:pt>
                <c:pt idx="11">
                  <c:v>Act.  artísticas </c:v>
                </c:pt>
              </c:strCache>
            </c:strRef>
          </c:cat>
          <c:val>
            <c:numRef>
              <c:f>Hoja1!$B$2:$B$13</c:f>
              <c:numCache>
                <c:formatCode>0.0</c:formatCode>
                <c:ptCount val="12"/>
                <c:pt idx="0">
                  <c:v>12.327566897775741</c:v>
                </c:pt>
                <c:pt idx="1">
                  <c:v>0.54407273908477893</c:v>
                </c:pt>
                <c:pt idx="2">
                  <c:v>15.862319416265649</c:v>
                </c:pt>
                <c:pt idx="3">
                  <c:v>2.5156155503621163</c:v>
                </c:pt>
                <c:pt idx="4">
                  <c:v>6.235514133880506</c:v>
                </c:pt>
                <c:pt idx="5">
                  <c:v>12.47621743528881</c:v>
                </c:pt>
                <c:pt idx="6">
                  <c:v>1.2432936367836112</c:v>
                </c:pt>
                <c:pt idx="7">
                  <c:v>1.9936486784087282</c:v>
                </c:pt>
                <c:pt idx="8">
                  <c:v>4.9312182625597956</c:v>
                </c:pt>
                <c:pt idx="9">
                  <c:v>7.4474458696708403</c:v>
                </c:pt>
                <c:pt idx="10">
                  <c:v>22.117713014574552</c:v>
                </c:pt>
                <c:pt idx="11">
                  <c:v>2.5065872517130017</c:v>
                </c:pt>
              </c:numCache>
            </c:numRef>
          </c:val>
          <c:extLst>
            <c:ext xmlns:c16="http://schemas.microsoft.com/office/drawing/2014/chart" uri="{C3380CC4-5D6E-409C-BE32-E72D297353CC}">
              <c16:uniqueId val="{00000006-3C71-4DFD-84CD-E6F451FB6F56}"/>
            </c:ext>
          </c:extLst>
        </c:ser>
        <c:ser>
          <c:idx val="1"/>
          <c:order val="1"/>
          <c:tx>
            <c:strRef>
              <c:f>Hoja1!$C$1</c:f>
              <c:strCache>
                <c:ptCount val="1"/>
                <c:pt idx="0">
                  <c:v>Colombia</c:v>
                </c:pt>
              </c:strCache>
            </c:strRef>
          </c:tx>
          <c:spPr>
            <a:solidFill>
              <a:srgbClr val="4D99CD"/>
            </a:solidFill>
            <a:ln>
              <a:solidFill>
                <a:srgbClr val="4D99CD"/>
              </a:solidFill>
            </a:ln>
            <a:effectLst/>
          </c:spPr>
          <c:invertIfNegative val="0"/>
          <c:dLbls>
            <c:dLbl>
              <c:idx val="0"/>
              <c:layout>
                <c:manualLayout>
                  <c:x val="-5.7525714824951165E-3"/>
                  <c:y val="1.790431992140151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C71-4DFD-84CD-E6F451FB6F56}"/>
                </c:ext>
              </c:extLst>
            </c:dLbl>
            <c:dLbl>
              <c:idx val="2"/>
              <c:layout>
                <c:manualLayout>
                  <c:x val="-9.3893743512314803E-3"/>
                  <c:y val="-2.717199210021307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C71-4DFD-84CD-E6F451FB6F56}"/>
                </c:ext>
              </c:extLst>
            </c:dLbl>
            <c:dLbl>
              <c:idx val="3"/>
              <c:layout>
                <c:manualLayout>
                  <c:x val="3.6367447526354899E-3"/>
                  <c:y val="-8.0558539205155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C71-4DFD-84CD-E6F451FB6F56}"/>
                </c:ext>
              </c:extLst>
            </c:dLbl>
            <c:dLbl>
              <c:idx val="4"/>
              <c:layout>
                <c:manualLayout>
                  <c:x val="-1.9175238274983487E-3"/>
                  <c:y val="-3.132756758052004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C71-4DFD-84CD-E6F451FB6F56}"/>
                </c:ext>
              </c:extLst>
            </c:dLbl>
            <c:dLbl>
              <c:idx val="10"/>
              <c:layout>
                <c:manualLayout>
                  <c:x val="1.8183723763177499E-3"/>
                  <c:y val="-1.07411385606872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C71-4DFD-84CD-E6F451FB6F56}"/>
                </c:ext>
              </c:extLst>
            </c:dLbl>
            <c:spPr>
              <a:noFill/>
              <a:ln>
                <a:noFill/>
              </a:ln>
              <a:effectLst/>
            </c:spPr>
            <c:txPr>
              <a:bodyPr rot="0" spcFirstLastPara="1" vertOverflow="ellipsis" vert="horz" wrap="square" anchor="ctr" anchorCtr="1"/>
              <a:lstStyle/>
              <a:p>
                <a:pPr>
                  <a:defRPr sz="13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Hoja1!$A$2:$A$13</c:f>
              <c:strCache>
                <c:ptCount val="12"/>
                <c:pt idx="0">
                  <c:v>Agricultura</c:v>
                </c:pt>
                <c:pt idx="1">
                  <c:v>Minas y canteras</c:v>
                </c:pt>
                <c:pt idx="2">
                  <c:v>Industria</c:v>
                </c:pt>
                <c:pt idx="3">
                  <c:v>Energía</c:v>
                </c:pt>
                <c:pt idx="4">
                  <c:v>Construcción</c:v>
                </c:pt>
                <c:pt idx="5">
                  <c:v>Comercio </c:v>
                </c:pt>
                <c:pt idx="6">
                  <c:v>Información y comunicaciones</c:v>
                </c:pt>
                <c:pt idx="7">
                  <c:v>Act.financieras y de seguros</c:v>
                </c:pt>
                <c:pt idx="8">
                  <c:v>Act.inmobiliarias</c:v>
                </c:pt>
                <c:pt idx="9">
                  <c:v>Act. Profesionales</c:v>
                </c:pt>
                <c:pt idx="10">
                  <c:v>Adm.Pública</c:v>
                </c:pt>
                <c:pt idx="11">
                  <c:v>Act.  artísticas </c:v>
                </c:pt>
              </c:strCache>
            </c:strRef>
          </c:cat>
          <c:val>
            <c:numRef>
              <c:f>Hoja1!$C$2:$C$13</c:f>
              <c:numCache>
                <c:formatCode>0.0</c:formatCode>
                <c:ptCount val="12"/>
                <c:pt idx="0">
                  <c:v>5.9564668640119267</c:v>
                </c:pt>
                <c:pt idx="1">
                  <c:v>3.9313664639089398</c:v>
                </c:pt>
                <c:pt idx="2">
                  <c:v>11.557410445233611</c:v>
                </c:pt>
                <c:pt idx="3">
                  <c:v>2.9560733817952709</c:v>
                </c:pt>
                <c:pt idx="4">
                  <c:v>4.2962348729106381</c:v>
                </c:pt>
                <c:pt idx="5">
                  <c:v>17.258622938594019</c:v>
                </c:pt>
                <c:pt idx="6">
                  <c:v>3.1723810046447718</c:v>
                </c:pt>
                <c:pt idx="7">
                  <c:v>5.1742136507408327</c:v>
                </c:pt>
                <c:pt idx="8">
                  <c:v>8.8212201734040576</c:v>
                </c:pt>
                <c:pt idx="9">
                  <c:v>6.9612420912853885</c:v>
                </c:pt>
                <c:pt idx="10">
                  <c:v>15.436033846930819</c:v>
                </c:pt>
                <c:pt idx="11">
                  <c:v>4.0557658311748472</c:v>
                </c:pt>
              </c:numCache>
            </c:numRef>
          </c:val>
          <c:extLst>
            <c:ext xmlns:c16="http://schemas.microsoft.com/office/drawing/2014/chart" uri="{C3380CC4-5D6E-409C-BE32-E72D297353CC}">
              <c16:uniqueId val="{0000000C-3C71-4DFD-84CD-E6F451FB6F56}"/>
            </c:ext>
          </c:extLst>
        </c:ser>
        <c:dLbls>
          <c:showLegendKey val="0"/>
          <c:showVal val="0"/>
          <c:showCatName val="0"/>
          <c:showSerName val="0"/>
          <c:showPercent val="0"/>
          <c:showBubbleSize val="0"/>
        </c:dLbls>
        <c:gapWidth val="50"/>
        <c:axId val="2118972376"/>
        <c:axId val="-2146385080"/>
      </c:barChart>
      <c:catAx>
        <c:axId val="2118972376"/>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004563"/>
                </a:solidFill>
                <a:latin typeface="+mn-lt"/>
                <a:ea typeface="+mn-ea"/>
                <a:cs typeface="+mn-cs"/>
              </a:defRPr>
            </a:pPr>
            <a:endParaRPr lang="en-US"/>
          </a:p>
        </c:txPr>
        <c:crossAx val="-2146385080"/>
        <c:crosses val="autoZero"/>
        <c:auto val="1"/>
        <c:lblAlgn val="ctr"/>
        <c:lblOffset val="100"/>
        <c:noMultiLvlLbl val="0"/>
      </c:catAx>
      <c:valAx>
        <c:axId val="-2146385080"/>
        <c:scaling>
          <c:orientation val="minMax"/>
        </c:scaling>
        <c:delete val="1"/>
        <c:axPos val="t"/>
        <c:numFmt formatCode="0.0" sourceLinked="1"/>
        <c:majorTickMark val="none"/>
        <c:minorTickMark val="none"/>
        <c:tickLblPos val="nextTo"/>
        <c:crossAx val="211897237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400" b="0" i="0" u="none" strike="noStrike" kern="1200" baseline="0">
                <a:solidFill>
                  <a:srgbClr val="004563"/>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400" b="0" i="0" u="none" strike="noStrike" kern="1200" baseline="0">
              <a:solidFill>
                <a:srgbClr val="004563"/>
              </a:solidFill>
              <a:latin typeface="+mn-lt"/>
              <a:ea typeface="+mn-ea"/>
              <a:cs typeface="+mn-cs"/>
            </a:defRPr>
          </a:pPr>
          <a:endParaRPr lang="en-US"/>
        </a:p>
      </c:txPr>
    </c:legend>
    <c:plotVisOnly val="1"/>
    <c:dispBlanksAs val="gap"/>
    <c:showDLblsOverMax val="0"/>
  </c:chart>
  <c:spPr>
    <a:noFill/>
    <a:ln>
      <a:noFill/>
    </a:ln>
    <a:effectLst/>
  </c:spPr>
  <c:txPr>
    <a:bodyPr/>
    <a:lstStyle/>
    <a:p>
      <a:pPr>
        <a:defRPr sz="1100"/>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600" b="0" dirty="0"/>
              <a:t>PIB del</a:t>
            </a:r>
            <a:r>
              <a:rPr lang="en-US" sz="1600" b="0" baseline="0" dirty="0"/>
              <a:t> Cauca</a:t>
            </a:r>
            <a:endParaRPr lang="en-US" sz="1600" b="0" dirty="0"/>
          </a:p>
          <a:p>
            <a:pPr>
              <a:defRPr/>
            </a:pPr>
            <a:r>
              <a:rPr lang="en-US" sz="1200" b="0" dirty="0">
                <a:effectLst/>
              </a:rPr>
              <a:t>UM: </a:t>
            </a:r>
            <a:r>
              <a:rPr lang="en-US" sz="1200" b="0" dirty="0" err="1">
                <a:effectLst/>
              </a:rPr>
              <a:t>Tasas</a:t>
            </a:r>
            <a:r>
              <a:rPr lang="en-US" sz="1200" b="0" dirty="0">
                <a:effectLst/>
              </a:rPr>
              <a:t> de </a:t>
            </a:r>
            <a:r>
              <a:rPr lang="en-US" sz="1200" b="0" dirty="0" err="1">
                <a:effectLst/>
              </a:rPr>
              <a:t>crecimiento</a:t>
            </a:r>
            <a:r>
              <a:rPr lang="en-US" sz="1200" b="0" baseline="0" dirty="0">
                <a:effectLst/>
              </a:rPr>
              <a:t> </a:t>
            </a:r>
            <a:r>
              <a:rPr lang="en-US" sz="1200" b="0" baseline="0" dirty="0" err="1">
                <a:effectLst/>
              </a:rPr>
              <a:t>anual</a:t>
            </a:r>
            <a:r>
              <a:rPr lang="en-US" sz="1200" b="0" baseline="0" dirty="0">
                <a:effectLst/>
              </a:rPr>
              <a:t> </a:t>
            </a:r>
            <a:r>
              <a:rPr lang="en-US" sz="1200" b="0" dirty="0">
                <a:effectLst/>
              </a:rPr>
              <a:t>(%), Base 2015</a:t>
            </a:r>
            <a:endParaRPr lang="es-CO" sz="1200" b="0" dirty="0">
              <a:effectLst/>
            </a:endParaRPr>
          </a:p>
        </c:rich>
      </c:tx>
      <c:overlay val="0"/>
    </c:title>
    <c:autoTitleDeleted val="0"/>
    <c:plotArea>
      <c:layout>
        <c:manualLayout>
          <c:layoutTarget val="inner"/>
          <c:xMode val="edge"/>
          <c:yMode val="edge"/>
          <c:x val="3.576702735806353E-2"/>
          <c:y val="0.16045360740440598"/>
          <c:w val="0.96423295292158784"/>
          <c:h val="0.71861831912080276"/>
        </c:manualLayout>
      </c:layout>
      <c:barChart>
        <c:barDir val="col"/>
        <c:grouping val="clustered"/>
        <c:varyColors val="0"/>
        <c:ser>
          <c:idx val="0"/>
          <c:order val="0"/>
          <c:tx>
            <c:strRef>
              <c:f>Hoja1!$B$1</c:f>
              <c:strCache>
                <c:ptCount val="1"/>
                <c:pt idx="0">
                  <c:v> PIB Valle del Cauca</c:v>
                </c:pt>
              </c:strCache>
            </c:strRef>
          </c:tx>
          <c:spPr>
            <a:solidFill>
              <a:srgbClr val="16435E"/>
            </a:solidFill>
            <a:ln>
              <a:solidFill>
                <a:srgbClr val="16435E"/>
              </a:solidFill>
            </a:ln>
            <a:scene3d>
              <a:camera prst="orthographicFront"/>
              <a:lightRig rig="threePt" dir="t"/>
            </a:scene3d>
            <a:sp3d>
              <a:bevelT w="101600" prst="riblet"/>
            </a:sp3d>
          </c:spPr>
          <c:invertIfNegative val="0"/>
          <c:dPt>
            <c:idx val="11"/>
            <c:invertIfNegative val="0"/>
            <c:bubble3D val="0"/>
            <c:spPr>
              <a:solidFill>
                <a:srgbClr val="C00000"/>
              </a:solidFill>
              <a:ln>
                <a:solidFill>
                  <a:srgbClr val="16435E"/>
                </a:solidFill>
              </a:ln>
              <a:scene3d>
                <a:camera prst="orthographicFront"/>
                <a:lightRig rig="threePt" dir="t"/>
              </a:scene3d>
              <a:sp3d>
                <a:bevelT w="101600" prst="riblet"/>
              </a:sp3d>
            </c:spPr>
            <c:extLst>
              <c:ext xmlns:c16="http://schemas.microsoft.com/office/drawing/2014/chart" uri="{C3380CC4-5D6E-409C-BE32-E72D297353CC}">
                <c16:uniqueId val="{0000000C-40D7-3C40-8C46-D23C03817B07}"/>
              </c:ext>
            </c:extLst>
          </c:dPt>
          <c:dPt>
            <c:idx val="14"/>
            <c:invertIfNegative val="0"/>
            <c:bubble3D val="0"/>
            <c:spPr>
              <a:solidFill>
                <a:srgbClr val="D04E46"/>
              </a:solidFill>
              <a:ln>
                <a:solidFill>
                  <a:srgbClr val="D04E46"/>
                </a:solidFill>
              </a:ln>
              <a:scene3d>
                <a:camera prst="orthographicFront"/>
                <a:lightRig rig="threePt" dir="t"/>
              </a:scene3d>
              <a:sp3d>
                <a:bevelT w="101600" prst="riblet"/>
              </a:sp3d>
            </c:spPr>
            <c:extLst>
              <c:ext xmlns:c16="http://schemas.microsoft.com/office/drawing/2014/chart" uri="{C3380CC4-5D6E-409C-BE32-E72D297353CC}">
                <c16:uniqueId val="{00000000-5769-42E4-A983-F5E0E5736770}"/>
              </c:ext>
            </c:extLst>
          </c:dPt>
          <c:dPt>
            <c:idx val="17"/>
            <c:invertIfNegative val="0"/>
            <c:bubble3D val="0"/>
            <c:spPr>
              <a:solidFill>
                <a:srgbClr val="D04E46"/>
              </a:solidFill>
              <a:ln>
                <a:solidFill>
                  <a:srgbClr val="D04E46"/>
                </a:solidFill>
              </a:ln>
              <a:scene3d>
                <a:camera prst="orthographicFront"/>
                <a:lightRig rig="threePt" dir="t"/>
              </a:scene3d>
              <a:sp3d>
                <a:bevelT w="101600" prst="riblet"/>
              </a:sp3d>
            </c:spPr>
            <c:extLst>
              <c:ext xmlns:c16="http://schemas.microsoft.com/office/drawing/2014/chart" uri="{C3380CC4-5D6E-409C-BE32-E72D297353CC}">
                <c16:uniqueId val="{00000008-86F8-4747-A09D-EFC9C29B3DB2}"/>
              </c:ext>
            </c:extLst>
          </c:dPt>
          <c:dPt>
            <c:idx val="21"/>
            <c:invertIfNegative val="0"/>
            <c:bubble3D val="0"/>
            <c:spPr>
              <a:solidFill>
                <a:schemeClr val="bg1">
                  <a:lumMod val="40000"/>
                  <a:lumOff val="60000"/>
                </a:schemeClr>
              </a:solidFill>
              <a:ln>
                <a:solidFill>
                  <a:srgbClr val="3090A6"/>
                </a:solidFill>
              </a:ln>
              <a:scene3d>
                <a:camera prst="orthographicFront"/>
                <a:lightRig rig="threePt" dir="t"/>
              </a:scene3d>
              <a:sp3d>
                <a:bevelT w="101600" prst="riblet"/>
              </a:sp3d>
            </c:spPr>
            <c:extLst>
              <c:ext xmlns:c16="http://schemas.microsoft.com/office/drawing/2014/chart" uri="{C3380CC4-5D6E-409C-BE32-E72D297353CC}">
                <c16:uniqueId val="{00000001-3356-40B6-B761-562DEA3007D9}"/>
              </c:ext>
            </c:extLst>
          </c:dPt>
          <c:dPt>
            <c:idx val="22"/>
            <c:invertIfNegative val="0"/>
            <c:bubble3D val="0"/>
            <c:spPr>
              <a:solidFill>
                <a:schemeClr val="bg1">
                  <a:lumMod val="40000"/>
                  <a:lumOff val="60000"/>
                </a:schemeClr>
              </a:solidFill>
              <a:ln>
                <a:solidFill>
                  <a:srgbClr val="16435E"/>
                </a:solidFill>
              </a:ln>
              <a:scene3d>
                <a:camera prst="orthographicFront"/>
                <a:lightRig rig="threePt" dir="t"/>
              </a:scene3d>
              <a:sp3d>
                <a:bevelT w="101600" prst="riblet"/>
              </a:sp3d>
            </c:spPr>
            <c:extLst>
              <c:ext xmlns:c16="http://schemas.microsoft.com/office/drawing/2014/chart" uri="{C3380CC4-5D6E-409C-BE32-E72D297353CC}">
                <c16:uniqueId val="{00000002-3356-40B6-B761-562DEA3007D9}"/>
              </c:ext>
            </c:extLst>
          </c:dPt>
          <c:dPt>
            <c:idx val="23"/>
            <c:invertIfNegative val="0"/>
            <c:bubble3D val="0"/>
            <c:spPr>
              <a:solidFill>
                <a:schemeClr val="bg1">
                  <a:lumMod val="40000"/>
                  <a:lumOff val="60000"/>
                </a:schemeClr>
              </a:solidFill>
              <a:ln>
                <a:solidFill>
                  <a:srgbClr val="16435E"/>
                </a:solidFill>
              </a:ln>
              <a:scene3d>
                <a:camera prst="orthographicFront"/>
                <a:lightRig rig="threePt" dir="t"/>
              </a:scene3d>
              <a:sp3d>
                <a:bevelT w="101600" prst="riblet"/>
              </a:sp3d>
            </c:spPr>
            <c:extLst>
              <c:ext xmlns:c16="http://schemas.microsoft.com/office/drawing/2014/chart" uri="{C3380CC4-5D6E-409C-BE32-E72D297353CC}">
                <c16:uniqueId val="{00000003-3356-40B6-B761-562DEA3007D9}"/>
              </c:ext>
            </c:extLst>
          </c:dPt>
          <c:dPt>
            <c:idx val="24"/>
            <c:invertIfNegative val="0"/>
            <c:bubble3D val="0"/>
            <c:spPr>
              <a:solidFill>
                <a:schemeClr val="bg1">
                  <a:lumMod val="40000"/>
                  <a:lumOff val="60000"/>
                </a:schemeClr>
              </a:solidFill>
              <a:ln>
                <a:solidFill>
                  <a:srgbClr val="16435E"/>
                </a:solidFill>
              </a:ln>
              <a:scene3d>
                <a:camera prst="orthographicFront"/>
                <a:lightRig rig="threePt" dir="t"/>
              </a:scene3d>
              <a:sp3d>
                <a:bevelT w="101600" prst="riblet"/>
              </a:sp3d>
            </c:spPr>
            <c:extLst>
              <c:ext xmlns:c16="http://schemas.microsoft.com/office/drawing/2014/chart" uri="{C3380CC4-5D6E-409C-BE32-E72D297353CC}">
                <c16:uniqueId val="{00000004-3356-40B6-B761-562DEA3007D9}"/>
              </c:ext>
            </c:extLst>
          </c:dPt>
          <c:dLbls>
            <c:dLbl>
              <c:idx val="11"/>
              <c:spPr>
                <a:noFill/>
                <a:ln>
                  <a:noFill/>
                </a:ln>
                <a:effectLst/>
              </c:spPr>
              <c:txPr>
                <a:bodyPr wrap="square" lIns="38100" tIns="19050" rIns="38100" bIns="19050" anchor="ctr">
                  <a:spAutoFit/>
                </a:bodyPr>
                <a:lstStyle/>
                <a:p>
                  <a:pPr>
                    <a:defRPr sz="1200" b="1">
                      <a:solidFill>
                        <a:srgbClr val="C00000"/>
                      </a:solidFill>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C-40D7-3C40-8C46-D23C03817B07}"/>
                </c:ext>
              </c:extLst>
            </c:dLbl>
            <c:dLbl>
              <c:idx val="14"/>
              <c:spPr>
                <a:noFill/>
                <a:ln>
                  <a:noFill/>
                </a:ln>
                <a:effectLst/>
              </c:spPr>
              <c:txPr>
                <a:bodyPr wrap="square" lIns="38100" tIns="19050" rIns="38100" bIns="19050" anchor="ctr">
                  <a:spAutoFit/>
                </a:bodyPr>
                <a:lstStyle/>
                <a:p>
                  <a:pPr>
                    <a:defRPr sz="1300" b="1">
                      <a:solidFill>
                        <a:srgbClr val="C00000"/>
                      </a:solidFill>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0-5769-42E4-A983-F5E0E5736770}"/>
                </c:ext>
              </c:extLst>
            </c:dLbl>
            <c:dLbl>
              <c:idx val="17"/>
              <c:spPr>
                <a:noFill/>
                <a:ln>
                  <a:noFill/>
                </a:ln>
                <a:effectLst/>
              </c:spPr>
              <c:txPr>
                <a:bodyPr wrap="square" lIns="38100" tIns="19050" rIns="38100" bIns="19050" anchor="ctr">
                  <a:spAutoFit/>
                </a:bodyPr>
                <a:lstStyle/>
                <a:p>
                  <a:pPr>
                    <a:defRPr sz="1300" b="1">
                      <a:solidFill>
                        <a:srgbClr val="C00000"/>
                      </a:solidFill>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8-86F8-4747-A09D-EFC9C29B3DB2}"/>
                </c:ext>
              </c:extLst>
            </c:dLbl>
            <c:dLbl>
              <c:idx val="19"/>
              <c:layout>
                <c:manualLayout>
                  <c:x val="-1.1735643605005026E-2"/>
                  <c:y val="3.3226815662336017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A4E-4BF3-9531-E6F689EEE388}"/>
                </c:ext>
              </c:extLst>
            </c:dLbl>
            <c:spPr>
              <a:noFill/>
              <a:ln>
                <a:noFill/>
              </a:ln>
              <a:effectLst/>
            </c:spPr>
            <c:txPr>
              <a:bodyPr wrap="square" lIns="38100" tIns="19050" rIns="38100" bIns="19050" anchor="ctr">
                <a:spAutoFit/>
              </a:bodyPr>
              <a:lstStyle/>
              <a:p>
                <a:pPr>
                  <a:defRPr sz="1200">
                    <a:solidFill>
                      <a:srgbClr val="16435E"/>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Hoja1!$A$2:$A$19</c:f>
              <c:numCache>
                <c:formatCode>General</c:formatCode>
                <c:ptCount val="18"/>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pt idx="13">
                  <c:v>2019</c:v>
                </c:pt>
                <c:pt idx="14">
                  <c:v>2020</c:v>
                </c:pt>
                <c:pt idx="15">
                  <c:v>2021</c:v>
                </c:pt>
                <c:pt idx="16">
                  <c:v>2022</c:v>
                </c:pt>
                <c:pt idx="17">
                  <c:v>2023</c:v>
                </c:pt>
              </c:numCache>
            </c:numRef>
          </c:cat>
          <c:val>
            <c:numRef>
              <c:f>Hoja1!$B$2:$B$19</c:f>
              <c:numCache>
                <c:formatCode>0.0</c:formatCode>
                <c:ptCount val="18"/>
                <c:pt idx="0">
                  <c:v>6.0858945654386503</c:v>
                </c:pt>
                <c:pt idx="1">
                  <c:v>5.2954719877206458</c:v>
                </c:pt>
                <c:pt idx="2">
                  <c:v>6.4504373177842496</c:v>
                </c:pt>
                <c:pt idx="3">
                  <c:v>0.3423485107839781</c:v>
                </c:pt>
                <c:pt idx="4">
                  <c:v>6.9941999317639159</c:v>
                </c:pt>
                <c:pt idx="5">
                  <c:v>3.7627551020408276</c:v>
                </c:pt>
                <c:pt idx="6">
                  <c:v>9.0350338045482488</c:v>
                </c:pt>
                <c:pt idx="7">
                  <c:v>11.583990980834272</c:v>
                </c:pt>
                <c:pt idx="8">
                  <c:v>4.5718615812073722</c:v>
                </c:pt>
                <c:pt idx="9">
                  <c:v>5.2054509720199889</c:v>
                </c:pt>
                <c:pt idx="10">
                  <c:v>2.4167229427201704</c:v>
                </c:pt>
                <c:pt idx="11">
                  <c:v>-0.66154956888480854</c:v>
                </c:pt>
                <c:pt idx="12">
                  <c:v>1.7661370736523594</c:v>
                </c:pt>
                <c:pt idx="13">
                  <c:v>3.1393357730346452</c:v>
                </c:pt>
                <c:pt idx="14">
                  <c:v>-6.5010277599633355</c:v>
                </c:pt>
                <c:pt idx="15">
                  <c:v>10.075183233236402</c:v>
                </c:pt>
                <c:pt idx="16">
                  <c:v>5.7005977297033752</c:v>
                </c:pt>
                <c:pt idx="17">
                  <c:v>-0.51906555829837941</c:v>
                </c:pt>
              </c:numCache>
            </c:numRef>
          </c:val>
          <c:extLst>
            <c:ext xmlns:c16="http://schemas.microsoft.com/office/drawing/2014/chart" uri="{C3380CC4-5D6E-409C-BE32-E72D297353CC}">
              <c16:uniqueId val="{00000000-5C5F-4F4F-967B-FBEC7C379B2B}"/>
            </c:ext>
          </c:extLst>
        </c:ser>
        <c:dLbls>
          <c:showLegendKey val="0"/>
          <c:showVal val="0"/>
          <c:showCatName val="0"/>
          <c:showSerName val="0"/>
          <c:showPercent val="0"/>
          <c:showBubbleSize val="0"/>
        </c:dLbls>
        <c:gapWidth val="80"/>
        <c:axId val="-2126069784"/>
        <c:axId val="2135919640"/>
      </c:barChart>
      <c:catAx>
        <c:axId val="-2126069784"/>
        <c:scaling>
          <c:orientation val="minMax"/>
        </c:scaling>
        <c:delete val="0"/>
        <c:axPos val="b"/>
        <c:numFmt formatCode="General" sourceLinked="0"/>
        <c:majorTickMark val="out"/>
        <c:minorTickMark val="none"/>
        <c:tickLblPos val="low"/>
        <c:txPr>
          <a:bodyPr rot="-5400000" vert="horz"/>
          <a:lstStyle/>
          <a:p>
            <a:pPr>
              <a:defRPr sz="1200"/>
            </a:pPr>
            <a:endParaRPr lang="en-US"/>
          </a:p>
        </c:txPr>
        <c:crossAx val="2135919640"/>
        <c:crosses val="autoZero"/>
        <c:auto val="1"/>
        <c:lblAlgn val="ctr"/>
        <c:lblOffset val="100"/>
        <c:noMultiLvlLbl val="0"/>
      </c:catAx>
      <c:valAx>
        <c:axId val="2135919640"/>
        <c:scaling>
          <c:orientation val="minMax"/>
          <c:min val="-15"/>
        </c:scaling>
        <c:delete val="1"/>
        <c:axPos val="l"/>
        <c:numFmt formatCode="0.0" sourceLinked="1"/>
        <c:majorTickMark val="out"/>
        <c:minorTickMark val="none"/>
        <c:tickLblPos val="nextTo"/>
        <c:crossAx val="-2126069784"/>
        <c:crosses val="autoZero"/>
        <c:crossBetween val="between"/>
      </c:valAx>
      <c:spPr>
        <a:solidFill>
          <a:schemeClr val="bg2">
            <a:lumMod val="95000"/>
          </a:schemeClr>
        </a:solidFill>
      </c:spPr>
    </c:plotArea>
    <c:plotVisOnly val="1"/>
    <c:dispBlanksAs val="gap"/>
    <c:showDLblsOverMax val="0"/>
  </c:chart>
  <c:spPr>
    <a:noFill/>
  </c:spPr>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1208204755491116"/>
          <c:y val="2.7896871436758772E-2"/>
          <c:w val="0.41861962944088726"/>
          <c:h val="0.94914022920564811"/>
        </c:manualLayout>
      </c:layout>
      <c:barChart>
        <c:barDir val="bar"/>
        <c:grouping val="clustered"/>
        <c:varyColors val="0"/>
        <c:ser>
          <c:idx val="0"/>
          <c:order val="0"/>
          <c:tx>
            <c:strRef>
              <c:f>Hoja1!$B$1</c:f>
              <c:strCache>
                <c:ptCount val="1"/>
                <c:pt idx="0">
                  <c:v>PIB</c:v>
                </c:pt>
              </c:strCache>
            </c:strRef>
          </c:tx>
          <c:spPr>
            <a:solidFill>
              <a:srgbClr val="71BD89"/>
            </a:solidFill>
            <a:ln>
              <a:solidFill>
                <a:srgbClr val="71BD89"/>
              </a:solidFill>
            </a:ln>
            <a:effectLst/>
          </c:spPr>
          <c:invertIfNegative val="0"/>
          <c:dPt>
            <c:idx val="1"/>
            <c:invertIfNegative val="0"/>
            <c:bubble3D val="0"/>
            <c:spPr>
              <a:solidFill>
                <a:srgbClr val="D04E46"/>
              </a:solidFill>
              <a:ln>
                <a:solidFill>
                  <a:srgbClr val="D04E46"/>
                </a:solidFill>
              </a:ln>
              <a:effectLst/>
            </c:spPr>
            <c:extLst>
              <c:ext xmlns:c16="http://schemas.microsoft.com/office/drawing/2014/chart" uri="{C3380CC4-5D6E-409C-BE32-E72D297353CC}">
                <c16:uniqueId val="{00000000-3C71-4DFD-84CD-E6F451FB6F56}"/>
              </c:ext>
            </c:extLst>
          </c:dPt>
          <c:dPt>
            <c:idx val="2"/>
            <c:invertIfNegative val="0"/>
            <c:bubble3D val="0"/>
            <c:spPr>
              <a:solidFill>
                <a:srgbClr val="D04E46"/>
              </a:solidFill>
              <a:ln>
                <a:solidFill>
                  <a:srgbClr val="D04E46"/>
                </a:solidFill>
              </a:ln>
              <a:effectLst/>
            </c:spPr>
            <c:extLst>
              <c:ext xmlns:c16="http://schemas.microsoft.com/office/drawing/2014/chart" uri="{C3380CC4-5D6E-409C-BE32-E72D297353CC}">
                <c16:uniqueId val="{00000001-79CA-49AB-ADAC-882E517CF017}"/>
              </c:ext>
            </c:extLst>
          </c:dPt>
          <c:dPt>
            <c:idx val="4"/>
            <c:invertIfNegative val="0"/>
            <c:bubble3D val="0"/>
            <c:spPr>
              <a:solidFill>
                <a:srgbClr val="D04E46"/>
              </a:solidFill>
              <a:ln>
                <a:solidFill>
                  <a:srgbClr val="D04E46"/>
                </a:solidFill>
              </a:ln>
              <a:effectLst/>
            </c:spPr>
            <c:extLst>
              <c:ext xmlns:c16="http://schemas.microsoft.com/office/drawing/2014/chart" uri="{C3380CC4-5D6E-409C-BE32-E72D297353CC}">
                <c16:uniqueId val="{00000000-79CA-49AB-ADAC-882E517CF017}"/>
              </c:ext>
            </c:extLst>
          </c:dPt>
          <c:dPt>
            <c:idx val="5"/>
            <c:invertIfNegative val="0"/>
            <c:bubble3D val="0"/>
            <c:spPr>
              <a:solidFill>
                <a:srgbClr val="D04E46"/>
              </a:solidFill>
              <a:ln>
                <a:solidFill>
                  <a:srgbClr val="D04E46"/>
                </a:solidFill>
              </a:ln>
              <a:effectLst/>
            </c:spPr>
            <c:extLst>
              <c:ext xmlns:c16="http://schemas.microsoft.com/office/drawing/2014/chart" uri="{C3380CC4-5D6E-409C-BE32-E72D297353CC}">
                <c16:uniqueId val="{00000001-3C71-4DFD-84CD-E6F451FB6F56}"/>
              </c:ext>
            </c:extLst>
          </c:dPt>
          <c:dPt>
            <c:idx val="6"/>
            <c:invertIfNegative val="0"/>
            <c:bubble3D val="0"/>
            <c:spPr>
              <a:solidFill>
                <a:srgbClr val="D04E46"/>
              </a:solidFill>
              <a:ln>
                <a:solidFill>
                  <a:srgbClr val="D04E46"/>
                </a:solidFill>
              </a:ln>
              <a:effectLst/>
            </c:spPr>
            <c:extLst>
              <c:ext xmlns:c16="http://schemas.microsoft.com/office/drawing/2014/chart" uri="{C3380CC4-5D6E-409C-BE32-E72D297353CC}">
                <c16:uniqueId val="{00000002-3C71-4DFD-84CD-E6F451FB6F56}"/>
              </c:ext>
            </c:extLst>
          </c:dPt>
          <c:dPt>
            <c:idx val="7"/>
            <c:invertIfNegative val="0"/>
            <c:bubble3D val="0"/>
            <c:spPr>
              <a:solidFill>
                <a:srgbClr val="71BD89"/>
              </a:solidFill>
              <a:ln>
                <a:solidFill>
                  <a:srgbClr val="71BD89"/>
                </a:solidFill>
              </a:ln>
              <a:effectLst/>
            </c:spPr>
            <c:extLst>
              <c:ext xmlns:c16="http://schemas.microsoft.com/office/drawing/2014/chart" uri="{C3380CC4-5D6E-409C-BE32-E72D297353CC}">
                <c16:uniqueId val="{00000003-3C71-4DFD-84CD-E6F451FB6F56}"/>
              </c:ext>
            </c:extLst>
          </c:dPt>
          <c:dPt>
            <c:idx val="9"/>
            <c:invertIfNegative val="0"/>
            <c:bubble3D val="0"/>
            <c:spPr>
              <a:solidFill>
                <a:srgbClr val="81B88C"/>
              </a:solidFill>
              <a:ln>
                <a:solidFill>
                  <a:srgbClr val="81B88C"/>
                </a:solidFill>
              </a:ln>
              <a:effectLst/>
            </c:spPr>
            <c:extLst>
              <c:ext xmlns:c16="http://schemas.microsoft.com/office/drawing/2014/chart" uri="{C3380CC4-5D6E-409C-BE32-E72D297353CC}">
                <c16:uniqueId val="{0000000E-82A4-4A04-81AA-D9147267658A}"/>
              </c:ext>
            </c:extLst>
          </c:dPt>
          <c:dPt>
            <c:idx val="10"/>
            <c:invertIfNegative val="0"/>
            <c:bubble3D val="0"/>
            <c:spPr>
              <a:solidFill>
                <a:srgbClr val="71BD89"/>
              </a:solidFill>
              <a:ln>
                <a:solidFill>
                  <a:srgbClr val="71BD89"/>
                </a:solidFill>
              </a:ln>
              <a:effectLst/>
            </c:spPr>
            <c:extLst>
              <c:ext xmlns:c16="http://schemas.microsoft.com/office/drawing/2014/chart" uri="{C3380CC4-5D6E-409C-BE32-E72D297353CC}">
                <c16:uniqueId val="{00000000-D4BB-4829-996A-07B8EDFBAF84}"/>
              </c:ext>
            </c:extLst>
          </c:dPt>
          <c:dPt>
            <c:idx val="11"/>
            <c:invertIfNegative val="0"/>
            <c:bubble3D val="0"/>
            <c:spPr>
              <a:solidFill>
                <a:srgbClr val="71BD89"/>
              </a:solidFill>
              <a:ln>
                <a:solidFill>
                  <a:srgbClr val="71BD89"/>
                </a:solidFill>
              </a:ln>
              <a:effectLst/>
            </c:spPr>
            <c:extLst>
              <c:ext xmlns:c16="http://schemas.microsoft.com/office/drawing/2014/chart" uri="{C3380CC4-5D6E-409C-BE32-E72D297353CC}">
                <c16:uniqueId val="{00000005-3C71-4DFD-84CD-E6F451FB6F56}"/>
              </c:ext>
            </c:extLst>
          </c:dPt>
          <c:dLbls>
            <c:dLbl>
              <c:idx val="0"/>
              <c:spPr>
                <a:noFill/>
                <a:ln>
                  <a:noFill/>
                </a:ln>
                <a:effectLst/>
              </c:spPr>
              <c:txPr>
                <a:bodyPr rot="0" spcFirstLastPara="1" vertOverflow="ellipsis" vert="horz" wrap="square" anchor="ctr" anchorCtr="1"/>
                <a:lstStyle/>
                <a:p>
                  <a:pPr>
                    <a:defRPr sz="1300" b="1" i="0" u="none" strike="noStrike" kern="1200" baseline="0">
                      <a:solidFill>
                        <a:srgbClr val="71BD89"/>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D-82A4-4A04-81AA-D9147267658A}"/>
                </c:ext>
              </c:extLst>
            </c:dLbl>
            <c:dLbl>
              <c:idx val="1"/>
              <c:layout>
                <c:manualLayout>
                  <c:x val="-3.5376049825422288E-3"/>
                  <c:y val="3.9872357335559222E-3"/>
                </c:manualLayout>
              </c:layout>
              <c:spPr>
                <a:noFill/>
                <a:ln>
                  <a:noFill/>
                </a:ln>
                <a:effectLst/>
              </c:spPr>
              <c:txPr>
                <a:bodyPr rot="0" spcFirstLastPara="1" vertOverflow="ellipsis" vert="horz" wrap="square" anchor="ctr" anchorCtr="1"/>
                <a:lstStyle/>
                <a:p>
                  <a:pPr>
                    <a:defRPr sz="1300" b="1" i="0" u="none" strike="noStrike" kern="1200" baseline="0">
                      <a:solidFill>
                        <a:srgbClr val="D04E46"/>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71-4DFD-84CD-E6F451FB6F56}"/>
                </c:ext>
              </c:extLst>
            </c:dLbl>
            <c:dLbl>
              <c:idx val="2"/>
              <c:spPr>
                <a:noFill/>
                <a:ln>
                  <a:noFill/>
                </a:ln>
                <a:effectLst/>
              </c:spPr>
              <c:txPr>
                <a:bodyPr rot="0" spcFirstLastPara="1" vertOverflow="ellipsis" vert="horz" wrap="square" anchor="ctr" anchorCtr="1"/>
                <a:lstStyle/>
                <a:p>
                  <a:pPr>
                    <a:defRPr sz="1300" b="1" i="0" u="none" strike="noStrike" kern="1200" baseline="0">
                      <a:solidFill>
                        <a:srgbClr val="D04E46"/>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79CA-49AB-ADAC-882E517CF017}"/>
                </c:ext>
              </c:extLst>
            </c:dLbl>
            <c:dLbl>
              <c:idx val="3"/>
              <c:spPr>
                <a:noFill/>
                <a:ln>
                  <a:noFill/>
                </a:ln>
                <a:effectLst/>
              </c:spPr>
              <c:txPr>
                <a:bodyPr rot="0" spcFirstLastPara="1" vertOverflow="ellipsis" vert="horz" wrap="square" anchor="ctr" anchorCtr="1"/>
                <a:lstStyle/>
                <a:p>
                  <a:pPr>
                    <a:defRPr sz="1300" b="1" i="0" u="none" strike="noStrike" kern="1200" baseline="0">
                      <a:solidFill>
                        <a:srgbClr val="71BD89"/>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C-82A4-4A04-81AA-D9147267658A}"/>
                </c:ext>
              </c:extLst>
            </c:dLbl>
            <c:dLbl>
              <c:idx val="4"/>
              <c:spPr>
                <a:noFill/>
                <a:ln>
                  <a:noFill/>
                </a:ln>
                <a:effectLst/>
              </c:spPr>
              <c:txPr>
                <a:bodyPr rot="0" spcFirstLastPara="1" vertOverflow="ellipsis" vert="horz" wrap="square" anchor="ctr" anchorCtr="1"/>
                <a:lstStyle/>
                <a:p>
                  <a:pPr>
                    <a:defRPr sz="1300" b="1" i="0" u="none" strike="noStrike" kern="1200" baseline="0">
                      <a:solidFill>
                        <a:srgbClr val="D04E46"/>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79CA-49AB-ADAC-882E517CF017}"/>
                </c:ext>
              </c:extLst>
            </c:dLbl>
            <c:dLbl>
              <c:idx val="5"/>
              <c:layout>
                <c:manualLayout>
                  <c:x val="-3.636802868736435E-3"/>
                  <c:y val="8.9541568734736099E-4"/>
                </c:manualLayout>
              </c:layout>
              <c:spPr>
                <a:noFill/>
                <a:ln>
                  <a:noFill/>
                </a:ln>
                <a:effectLst/>
              </c:spPr>
              <c:txPr>
                <a:bodyPr rot="0" spcFirstLastPara="1" vertOverflow="ellipsis" vert="horz" wrap="square" anchor="ctr" anchorCtr="1"/>
                <a:lstStyle/>
                <a:p>
                  <a:pPr>
                    <a:defRPr sz="1300" b="1" i="0" u="none" strike="noStrike" kern="1200" baseline="0">
                      <a:solidFill>
                        <a:srgbClr val="D04E46"/>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C71-4DFD-84CD-E6F451FB6F56}"/>
                </c:ext>
              </c:extLst>
            </c:dLbl>
            <c:dLbl>
              <c:idx val="6"/>
              <c:layout>
                <c:manualLayout>
                  <c:x val="-7.4718505237332021E-3"/>
                  <c:y val="-4.1767427556996884E-3"/>
                </c:manualLayout>
              </c:layout>
              <c:spPr>
                <a:noFill/>
                <a:ln>
                  <a:noFill/>
                </a:ln>
                <a:effectLst/>
              </c:spPr>
              <c:txPr>
                <a:bodyPr rot="0" spcFirstLastPara="1" vertOverflow="ellipsis" vert="horz" wrap="square" anchor="ctr" anchorCtr="1"/>
                <a:lstStyle/>
                <a:p>
                  <a:pPr>
                    <a:defRPr sz="1300" b="1" i="0" u="none" strike="noStrike" kern="1200" baseline="0">
                      <a:solidFill>
                        <a:srgbClr val="D04E46"/>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C71-4DFD-84CD-E6F451FB6F56}"/>
                </c:ext>
              </c:extLst>
            </c:dLbl>
            <c:dLbl>
              <c:idx val="7"/>
              <c:layout>
                <c:manualLayout>
                  <c:x val="-7.4718505237332021E-3"/>
                  <c:y val="3.5806642930030171E-3"/>
                </c:manualLayout>
              </c:layout>
              <c:spPr>
                <a:noFill/>
                <a:ln>
                  <a:noFill/>
                </a:ln>
                <a:effectLst/>
              </c:spPr>
              <c:txPr>
                <a:bodyPr rot="0" spcFirstLastPara="1" vertOverflow="ellipsis" vert="horz" wrap="square" anchor="ctr" anchorCtr="1"/>
                <a:lstStyle/>
                <a:p>
                  <a:pPr>
                    <a:defRPr sz="1300" b="1" i="0" u="none" strike="noStrike" kern="1200" baseline="0">
                      <a:solidFill>
                        <a:srgbClr val="71BD89"/>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C71-4DFD-84CD-E6F451FB6F56}"/>
                </c:ext>
              </c:extLst>
            </c:dLbl>
            <c:dLbl>
              <c:idx val="8"/>
              <c:layout>
                <c:manualLayout>
                  <c:x val="-3.6367447526354899E-3"/>
                  <c:y val="8.0558539205156706E-3"/>
                </c:manualLayout>
              </c:layout>
              <c:spPr>
                <a:noFill/>
                <a:ln>
                  <a:noFill/>
                </a:ln>
                <a:effectLst/>
              </c:spPr>
              <c:txPr>
                <a:bodyPr rot="0" spcFirstLastPara="1" vertOverflow="ellipsis" vert="horz" wrap="square" anchor="ctr" anchorCtr="1"/>
                <a:lstStyle/>
                <a:p>
                  <a:pPr>
                    <a:defRPr sz="1300" b="1" i="0" u="none" strike="noStrike" kern="1200" baseline="0">
                      <a:solidFill>
                        <a:srgbClr val="71BD89"/>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C71-4DFD-84CD-E6F451FB6F56}"/>
                </c:ext>
              </c:extLst>
            </c:dLbl>
            <c:dLbl>
              <c:idx val="9"/>
              <c:spPr>
                <a:noFill/>
                <a:ln>
                  <a:noFill/>
                </a:ln>
                <a:effectLst/>
              </c:spPr>
              <c:txPr>
                <a:bodyPr rot="0" spcFirstLastPara="1" vertOverflow="ellipsis" vert="horz" wrap="square" anchor="ctr" anchorCtr="1"/>
                <a:lstStyle/>
                <a:p>
                  <a:pPr>
                    <a:defRPr sz="1300" b="1" i="0" u="none" strike="noStrike" kern="1200" baseline="0">
                      <a:solidFill>
                        <a:srgbClr val="81B88C"/>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E-82A4-4A04-81AA-D9147267658A}"/>
                </c:ext>
              </c:extLst>
            </c:dLbl>
            <c:dLbl>
              <c:idx val="10"/>
              <c:spPr>
                <a:noFill/>
                <a:ln>
                  <a:noFill/>
                </a:ln>
                <a:effectLst/>
              </c:spPr>
              <c:txPr>
                <a:bodyPr rot="0" spcFirstLastPara="1" vertOverflow="ellipsis" vert="horz" wrap="square" anchor="ctr" anchorCtr="1"/>
                <a:lstStyle/>
                <a:p>
                  <a:pPr>
                    <a:defRPr sz="1300" b="1" i="0" u="none" strike="noStrike" kern="1200" baseline="0">
                      <a:solidFill>
                        <a:srgbClr val="71BD89"/>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D4BB-4829-996A-07B8EDFBAF84}"/>
                </c:ext>
              </c:extLst>
            </c:dLbl>
            <c:dLbl>
              <c:idx val="11"/>
              <c:layout>
                <c:manualLayout>
                  <c:x val="-5.7525714824951165E-3"/>
                  <c:y val="-1.9390023024405201E-3"/>
                </c:manualLayout>
              </c:layout>
              <c:spPr>
                <a:noFill/>
                <a:ln>
                  <a:noFill/>
                </a:ln>
                <a:effectLst/>
              </c:spPr>
              <c:txPr>
                <a:bodyPr rot="0" spcFirstLastPara="1" vertOverflow="ellipsis" vert="horz" wrap="square" anchor="ctr" anchorCtr="1"/>
                <a:lstStyle/>
                <a:p>
                  <a:pPr>
                    <a:defRPr sz="1300" b="1" i="0" u="none" strike="noStrike" kern="1200" baseline="0">
                      <a:solidFill>
                        <a:srgbClr val="71BD89"/>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C71-4DFD-84CD-E6F451FB6F56}"/>
                </c:ext>
              </c:extLst>
            </c:dLbl>
            <c:spPr>
              <a:noFill/>
              <a:ln>
                <a:noFill/>
              </a:ln>
              <a:effectLst/>
            </c:spPr>
            <c:txPr>
              <a:bodyPr rot="0" spcFirstLastPara="1" vertOverflow="ellipsis" vert="horz" wrap="square" anchor="ctr" anchorCtr="1"/>
              <a:lstStyle/>
              <a:p>
                <a:pPr>
                  <a:defRPr sz="1300" b="1" i="0" u="none" strike="noStrike" kern="1200" baseline="0">
                    <a:solidFill>
                      <a:srgbClr val="004563"/>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Hoja1!$A$2:$A$13</c:f>
              <c:strCache>
                <c:ptCount val="12"/>
                <c:pt idx="0">
                  <c:v>Agricultura</c:v>
                </c:pt>
                <c:pt idx="1">
                  <c:v>Minas y canteras</c:v>
                </c:pt>
                <c:pt idx="2">
                  <c:v>Industria</c:v>
                </c:pt>
                <c:pt idx="3">
                  <c:v>Suministro de electricidad, gas, vapor y aire</c:v>
                </c:pt>
                <c:pt idx="4">
                  <c:v>Construcción</c:v>
                </c:pt>
                <c:pt idx="5">
                  <c:v>Comercio;  Transporte y alm; Alojamiento y ss comida</c:v>
                </c:pt>
                <c:pt idx="6">
                  <c:v>Información y comunicaciones</c:v>
                </c:pt>
                <c:pt idx="7">
                  <c:v>Actividades financieras yseguros</c:v>
                </c:pt>
                <c:pt idx="8">
                  <c:v>Actividades inmobiliarias</c:v>
                </c:pt>
                <c:pt idx="9">
                  <c:v>Act. profesionales, científicas y técnicas; Act. de ss adm. y de apoyo</c:v>
                </c:pt>
                <c:pt idx="10">
                  <c:v>Adm. pública y defensa; planes de ssde afiliación obligatoria; Educación; Act. de atención de la salud humana y de ss</c:v>
                </c:pt>
                <c:pt idx="11">
                  <c:v>Act. artísticas, de entretenimiento y recreación</c:v>
                </c:pt>
              </c:strCache>
            </c:strRef>
          </c:cat>
          <c:val>
            <c:numRef>
              <c:f>Hoja1!$B$2:$B$13</c:f>
              <c:numCache>
                <c:formatCode>0.0%</c:formatCode>
                <c:ptCount val="12"/>
                <c:pt idx="0">
                  <c:v>2.1865344325257469E-2</c:v>
                </c:pt>
                <c:pt idx="1">
                  <c:v>-9.2453200069149942E-3</c:v>
                </c:pt>
                <c:pt idx="2">
                  <c:v>-8.4567255968693897E-2</c:v>
                </c:pt>
                <c:pt idx="3">
                  <c:v>8.1832401423213245E-4</c:v>
                </c:pt>
                <c:pt idx="4">
                  <c:v>-2.0785782532854853E-2</c:v>
                </c:pt>
                <c:pt idx="5">
                  <c:v>-3.9875435228808272E-2</c:v>
                </c:pt>
                <c:pt idx="6">
                  <c:v>-6.0094625325332633E-3</c:v>
                </c:pt>
                <c:pt idx="7">
                  <c:v>6.2589182197531554E-2</c:v>
                </c:pt>
                <c:pt idx="8">
                  <c:v>0.01</c:v>
                </c:pt>
                <c:pt idx="9">
                  <c:v>1.2618752419814711E-2</c:v>
                </c:pt>
                <c:pt idx="10">
                  <c:v>3.8541981307990199E-2</c:v>
                </c:pt>
                <c:pt idx="11">
                  <c:v>7.7080615953106529E-2</c:v>
                </c:pt>
              </c:numCache>
            </c:numRef>
          </c:val>
          <c:extLst>
            <c:ext xmlns:c16="http://schemas.microsoft.com/office/drawing/2014/chart" uri="{C3380CC4-5D6E-409C-BE32-E72D297353CC}">
              <c16:uniqueId val="{00000006-3C71-4DFD-84CD-E6F451FB6F56}"/>
            </c:ext>
          </c:extLst>
        </c:ser>
        <c:dLbls>
          <c:showLegendKey val="0"/>
          <c:showVal val="0"/>
          <c:showCatName val="0"/>
          <c:showSerName val="0"/>
          <c:showPercent val="0"/>
          <c:showBubbleSize val="0"/>
        </c:dLbls>
        <c:gapWidth val="50"/>
        <c:axId val="2118972376"/>
        <c:axId val="-2146385080"/>
      </c:barChart>
      <c:catAx>
        <c:axId val="2118972376"/>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rgbClr val="004563"/>
                </a:solidFill>
                <a:latin typeface="+mn-lt"/>
                <a:ea typeface="+mn-ea"/>
                <a:cs typeface="+mn-cs"/>
              </a:defRPr>
            </a:pPr>
            <a:endParaRPr lang="en-US"/>
          </a:p>
        </c:txPr>
        <c:crossAx val="-2146385080"/>
        <c:crosses val="autoZero"/>
        <c:auto val="1"/>
        <c:lblAlgn val="ctr"/>
        <c:lblOffset val="100"/>
        <c:noMultiLvlLbl val="0"/>
      </c:catAx>
      <c:valAx>
        <c:axId val="-2146385080"/>
        <c:scaling>
          <c:orientation val="minMax"/>
          <c:max val="0.15000000000000002"/>
          <c:min val="-0.15000000000000002"/>
        </c:scaling>
        <c:delete val="1"/>
        <c:axPos val="t"/>
        <c:numFmt formatCode="0.0%" sourceLinked="1"/>
        <c:majorTickMark val="out"/>
        <c:minorTickMark val="none"/>
        <c:tickLblPos val="nextTo"/>
        <c:crossAx val="2118972376"/>
        <c:crosses val="autoZero"/>
        <c:crossBetween val="between"/>
      </c:valAx>
      <c:spPr>
        <a:noFill/>
        <a:ln>
          <a:noFill/>
        </a:ln>
        <a:effectLst/>
      </c:spPr>
    </c:plotArea>
    <c:plotVisOnly val="1"/>
    <c:dispBlanksAs val="gap"/>
    <c:showDLblsOverMax val="0"/>
  </c:chart>
  <c:spPr>
    <a:noFill/>
    <a:ln>
      <a:noFill/>
    </a:ln>
    <a:effectLst/>
  </c:spPr>
  <c:txPr>
    <a:bodyPr/>
    <a:lstStyle/>
    <a:p>
      <a:pPr>
        <a:defRPr sz="11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16435E"/>
                </a:solidFill>
                <a:latin typeface="+mn-lt"/>
                <a:ea typeface="+mn-ea"/>
                <a:cs typeface="+mn-cs"/>
              </a:defRPr>
            </a:pPr>
            <a:r>
              <a:rPr lang="es-CO" sz="1600" b="1" dirty="0"/>
              <a:t>Participación sectorial % en el PIB del Cauca </a:t>
            </a:r>
          </a:p>
          <a:p>
            <a:pPr>
              <a:defRPr/>
            </a:pPr>
            <a:r>
              <a:rPr lang="es-CO" sz="1600" b="0" dirty="0"/>
              <a:t>(2022 vs 2023)</a:t>
            </a:r>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16435E"/>
              </a:solidFill>
              <a:latin typeface="+mn-lt"/>
              <a:ea typeface="+mn-ea"/>
              <a:cs typeface="+mn-cs"/>
            </a:defRPr>
          </a:pPr>
          <a:endParaRPr lang="en-US"/>
        </a:p>
      </c:txPr>
    </c:title>
    <c:autoTitleDeleted val="0"/>
    <c:plotArea>
      <c:layout/>
      <c:barChart>
        <c:barDir val="bar"/>
        <c:grouping val="clustered"/>
        <c:varyColors val="0"/>
        <c:ser>
          <c:idx val="0"/>
          <c:order val="0"/>
          <c:tx>
            <c:strRef>
              <c:f>Hoja1!$B$1</c:f>
              <c:strCache>
                <c:ptCount val="1"/>
                <c:pt idx="0">
                  <c:v>2022</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5-2B83-4709-8FB4-A605A68143B2}"/>
                </c:ext>
              </c:extLst>
            </c:dLbl>
            <c:dLbl>
              <c:idx val="3"/>
              <c:delete val="1"/>
              <c:extLst>
                <c:ext xmlns:c15="http://schemas.microsoft.com/office/drawing/2012/chart" uri="{CE6537A1-D6FC-4f65-9D91-7224C49458BB}"/>
                <c:ext xmlns:c16="http://schemas.microsoft.com/office/drawing/2014/chart" uri="{C3380CC4-5D6E-409C-BE32-E72D297353CC}">
                  <c16:uniqueId val="{00000006-2B83-4709-8FB4-A605A68143B2}"/>
                </c:ext>
              </c:extLst>
            </c:dLbl>
            <c:dLbl>
              <c:idx val="4"/>
              <c:layout>
                <c:manualLayout>
                  <c:x val="-3.4223134839152522E-3"/>
                  <c:y val="1.75526579739217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B83-4709-8FB4-A605A68143B2}"/>
                </c:ext>
              </c:extLst>
            </c:dLbl>
            <c:dLbl>
              <c:idx val="5"/>
              <c:layout>
                <c:manualLayout>
                  <c:x val="-3.4223134839152522E-3"/>
                  <c:y val="7.52355491671866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B83-4709-8FB4-A605A68143B2}"/>
                </c:ext>
              </c:extLst>
            </c:dLbl>
            <c:dLbl>
              <c:idx val="6"/>
              <c:delete val="1"/>
              <c:extLst>
                <c:ext xmlns:c15="http://schemas.microsoft.com/office/drawing/2012/chart" uri="{CE6537A1-D6FC-4f65-9D91-7224C49458BB}"/>
                <c:ext xmlns:c16="http://schemas.microsoft.com/office/drawing/2014/chart" uri="{C3380CC4-5D6E-409C-BE32-E72D297353CC}">
                  <c16:uniqueId val="{0000000C-2B83-4709-8FB4-A605A68143B2}"/>
                </c:ext>
              </c:extLst>
            </c:dLbl>
            <c:dLbl>
              <c:idx val="7"/>
              <c:delete val="1"/>
              <c:extLst>
                <c:ext xmlns:c15="http://schemas.microsoft.com/office/drawing/2012/chart" uri="{CE6537A1-D6FC-4f65-9D91-7224C49458BB}"/>
                <c:ext xmlns:c16="http://schemas.microsoft.com/office/drawing/2014/chart" uri="{C3380CC4-5D6E-409C-BE32-E72D297353CC}">
                  <c16:uniqueId val="{0000000D-2B83-4709-8FB4-A605A68143B2}"/>
                </c:ext>
              </c:extLst>
            </c:dLbl>
            <c:dLbl>
              <c:idx val="8"/>
              <c:delete val="1"/>
              <c:extLst>
                <c:ext xmlns:c15="http://schemas.microsoft.com/office/drawing/2012/chart" uri="{CE6537A1-D6FC-4f65-9D91-7224C49458BB}"/>
                <c:ext xmlns:c16="http://schemas.microsoft.com/office/drawing/2014/chart" uri="{C3380CC4-5D6E-409C-BE32-E72D297353CC}">
                  <c16:uniqueId val="{0000000E-2B83-4709-8FB4-A605A68143B2}"/>
                </c:ext>
              </c:extLst>
            </c:dLbl>
            <c:dLbl>
              <c:idx val="9"/>
              <c:layout>
                <c:manualLayout>
                  <c:x val="0"/>
                  <c:y val="1.75526579739218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2B83-4709-8FB4-A605A68143B2}"/>
                </c:ext>
              </c:extLst>
            </c:dLbl>
            <c:dLbl>
              <c:idx val="10"/>
              <c:layout>
                <c:manualLayout>
                  <c:x val="-1.7111567419576888E-3"/>
                  <c:y val="2.25677031093280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2B83-4709-8FB4-A605A68143B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16435E"/>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Hoja1!$A$2:$A$13</c:f>
              <c:strCache>
                <c:ptCount val="12"/>
                <c:pt idx="0">
                  <c:v>Agricultura</c:v>
                </c:pt>
                <c:pt idx="1">
                  <c:v>Minas y canteras</c:v>
                </c:pt>
                <c:pt idx="2">
                  <c:v>Industria</c:v>
                </c:pt>
                <c:pt idx="3">
                  <c:v>Suministro de electricidad y otros*</c:v>
                </c:pt>
                <c:pt idx="4">
                  <c:v>Construcción</c:v>
                </c:pt>
                <c:pt idx="5">
                  <c:v>Comercio, vehículos y motos; Tansporte y alm.; Aloj. y ss comida</c:v>
                </c:pt>
                <c:pt idx="6">
                  <c:v>Info y comunicaciones</c:v>
                </c:pt>
                <c:pt idx="7">
                  <c:v>Act. financieras y seguros</c:v>
                </c:pt>
                <c:pt idx="8">
                  <c:v>Act. inmobiliarias</c:v>
                </c:pt>
                <c:pt idx="9">
                  <c:v>Act.profesionales, científicas y técnicas;ss adm y apoyo</c:v>
                </c:pt>
                <c:pt idx="10">
                  <c:v>Adm. Pública y defensa; Salud y Educación</c:v>
                </c:pt>
                <c:pt idx="11">
                  <c:v>Act. artísticas, de entretenimiento y recreación y otras </c:v>
                </c:pt>
              </c:strCache>
            </c:strRef>
          </c:cat>
          <c:val>
            <c:numRef>
              <c:f>Hoja1!$B$2:$B$13</c:f>
              <c:numCache>
                <c:formatCode>_-* #,##0.0\ _€_-;\-* #,##0.0\ _€_-;_-* "-"??\ _€_-;_-@_-</c:formatCode>
                <c:ptCount val="12"/>
                <c:pt idx="0">
                  <c:v>12.001169050243988</c:v>
                </c:pt>
                <c:pt idx="1">
                  <c:v>0.54629935726155432</c:v>
                </c:pt>
                <c:pt idx="2">
                  <c:v>17.237731206705543</c:v>
                </c:pt>
                <c:pt idx="3">
                  <c:v>2.5005116277481356</c:v>
                </c:pt>
                <c:pt idx="4">
                  <c:v>6.3348219592581998</c:v>
                </c:pt>
                <c:pt idx="5">
                  <c:v>12.926924425229755</c:v>
                </c:pt>
                <c:pt idx="6">
                  <c:v>1.2443178089781701</c:v>
                </c:pt>
                <c:pt idx="7">
                  <c:v>1.866478944067538</c:v>
                </c:pt>
                <c:pt idx="8">
                  <c:v>4.857051492033988</c:v>
                </c:pt>
                <c:pt idx="9">
                  <c:v>7.3164640941953474</c:v>
                </c:pt>
                <c:pt idx="10">
                  <c:v>21.186343912954861</c:v>
                </c:pt>
                <c:pt idx="11">
                  <c:v>2.3151251481711057</c:v>
                </c:pt>
              </c:numCache>
            </c:numRef>
          </c:val>
          <c:extLst>
            <c:ext xmlns:c16="http://schemas.microsoft.com/office/drawing/2014/chart" uri="{C3380CC4-5D6E-409C-BE32-E72D297353CC}">
              <c16:uniqueId val="{00000000-2B83-4709-8FB4-A605A68143B2}"/>
            </c:ext>
          </c:extLst>
        </c:ser>
        <c:ser>
          <c:idx val="1"/>
          <c:order val="1"/>
          <c:tx>
            <c:strRef>
              <c:f>Hoja1!$C$1</c:f>
              <c:strCache>
                <c:ptCount val="1"/>
                <c:pt idx="0">
                  <c:v>2023</c:v>
                </c:pt>
              </c:strCache>
            </c:strRef>
          </c:tx>
          <c:spPr>
            <a:solidFill>
              <a:schemeClr val="accent2"/>
            </a:solidFill>
            <a:ln>
              <a:noFill/>
            </a:ln>
            <a:effectLst/>
          </c:spPr>
          <c:invertIfNegative val="0"/>
          <c:dLbls>
            <c:dLbl>
              <c:idx val="0"/>
              <c:layout>
                <c:manualLayout>
                  <c:x val="0"/>
                  <c:y val="-2.25677031093279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B83-4709-8FB4-A605A68143B2}"/>
                </c:ext>
              </c:extLst>
            </c:dLbl>
            <c:dLbl>
              <c:idx val="2"/>
              <c:layout>
                <c:manualLayout>
                  <c:x val="0"/>
                  <c:y val="-1.75526579739217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B83-4709-8FB4-A605A68143B2}"/>
                </c:ext>
              </c:extLst>
            </c:dLbl>
            <c:dLbl>
              <c:idx val="3"/>
              <c:delete val="1"/>
              <c:extLst>
                <c:ext xmlns:c15="http://schemas.microsoft.com/office/drawing/2012/chart" uri="{CE6537A1-D6FC-4f65-9D91-7224C49458BB}"/>
                <c:ext xmlns:c16="http://schemas.microsoft.com/office/drawing/2014/chart" uri="{C3380CC4-5D6E-409C-BE32-E72D297353CC}">
                  <c16:uniqueId val="{00000007-2B83-4709-8FB4-A605A68143B2}"/>
                </c:ext>
              </c:extLst>
            </c:dLbl>
            <c:dLbl>
              <c:idx val="5"/>
              <c:layout>
                <c:manualLayout>
                  <c:x val="-1.2548337814886236E-16"/>
                  <c:y val="-1.75526579739216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B83-4709-8FB4-A605A68143B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16435E"/>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Hoja1!$A$2:$A$13</c:f>
              <c:strCache>
                <c:ptCount val="12"/>
                <c:pt idx="0">
                  <c:v>Agricultura</c:v>
                </c:pt>
                <c:pt idx="1">
                  <c:v>Minas y canteras</c:v>
                </c:pt>
                <c:pt idx="2">
                  <c:v>Industria</c:v>
                </c:pt>
                <c:pt idx="3">
                  <c:v>Suministro de electricidad y otros*</c:v>
                </c:pt>
                <c:pt idx="4">
                  <c:v>Construcción</c:v>
                </c:pt>
                <c:pt idx="5">
                  <c:v>Comercio, vehículos y motos; Tansporte y alm.; Aloj. y ss comida</c:v>
                </c:pt>
                <c:pt idx="6">
                  <c:v>Info y comunicaciones</c:v>
                </c:pt>
                <c:pt idx="7">
                  <c:v>Act. financieras y seguros</c:v>
                </c:pt>
                <c:pt idx="8">
                  <c:v>Act. inmobiliarias</c:v>
                </c:pt>
                <c:pt idx="9">
                  <c:v>Act.profesionales, científicas y técnicas;ss adm y apoyo</c:v>
                </c:pt>
                <c:pt idx="10">
                  <c:v>Adm. Pública y defensa; Salud y Educación</c:v>
                </c:pt>
                <c:pt idx="11">
                  <c:v>Act. artísticas, de entretenimiento y recreación y otras </c:v>
                </c:pt>
              </c:strCache>
            </c:strRef>
          </c:cat>
          <c:val>
            <c:numRef>
              <c:f>Hoja1!$C$2:$C$13</c:f>
              <c:numCache>
                <c:formatCode>_-* #,##0.0\ _€_-;\-* #,##0.0\ _€_-;_-* "-"??\ _€_-;_-@_-</c:formatCode>
                <c:ptCount val="12"/>
                <c:pt idx="0">
                  <c:v>12.327566897775741</c:v>
                </c:pt>
                <c:pt idx="1">
                  <c:v>0.54407273908477893</c:v>
                </c:pt>
                <c:pt idx="2">
                  <c:v>15.862319416265649</c:v>
                </c:pt>
                <c:pt idx="3">
                  <c:v>2.5156155503621163</c:v>
                </c:pt>
                <c:pt idx="4">
                  <c:v>6.235514133880506</c:v>
                </c:pt>
                <c:pt idx="5">
                  <c:v>12.47621743528881</c:v>
                </c:pt>
                <c:pt idx="6">
                  <c:v>1.2432936367836112</c:v>
                </c:pt>
                <c:pt idx="7">
                  <c:v>1.9936486784087282</c:v>
                </c:pt>
                <c:pt idx="8">
                  <c:v>4.9312182625597956</c:v>
                </c:pt>
                <c:pt idx="9">
                  <c:v>7.4474458696708403</c:v>
                </c:pt>
                <c:pt idx="10">
                  <c:v>22.117713014574552</c:v>
                </c:pt>
                <c:pt idx="11">
                  <c:v>2.5065872517130017</c:v>
                </c:pt>
              </c:numCache>
            </c:numRef>
          </c:val>
          <c:extLst>
            <c:ext xmlns:c16="http://schemas.microsoft.com/office/drawing/2014/chart" uri="{C3380CC4-5D6E-409C-BE32-E72D297353CC}">
              <c16:uniqueId val="{00000001-2B83-4709-8FB4-A605A68143B2}"/>
            </c:ext>
          </c:extLst>
        </c:ser>
        <c:dLbls>
          <c:showLegendKey val="0"/>
          <c:showVal val="0"/>
          <c:showCatName val="0"/>
          <c:showSerName val="0"/>
          <c:showPercent val="0"/>
          <c:showBubbleSize val="0"/>
        </c:dLbls>
        <c:gapWidth val="62"/>
        <c:overlap val="20"/>
        <c:axId val="1000612207"/>
        <c:axId val="1000615567"/>
      </c:barChart>
      <c:catAx>
        <c:axId val="100061220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16435E"/>
                </a:solidFill>
                <a:latin typeface="+mn-lt"/>
                <a:ea typeface="+mn-ea"/>
                <a:cs typeface="+mn-cs"/>
              </a:defRPr>
            </a:pPr>
            <a:endParaRPr lang="en-US"/>
          </a:p>
        </c:txPr>
        <c:crossAx val="1000615567"/>
        <c:crosses val="autoZero"/>
        <c:auto val="1"/>
        <c:lblAlgn val="ctr"/>
        <c:lblOffset val="100"/>
        <c:noMultiLvlLbl val="0"/>
      </c:catAx>
      <c:valAx>
        <c:axId val="1000615567"/>
        <c:scaling>
          <c:orientation val="minMax"/>
        </c:scaling>
        <c:delete val="1"/>
        <c:axPos val="t"/>
        <c:numFmt formatCode="_-* #,##0.0\ _€_-;\-* #,##0.0\ _€_-;_-* &quot;-&quot;??\ _€_-;_-@_-" sourceLinked="1"/>
        <c:majorTickMark val="none"/>
        <c:minorTickMark val="none"/>
        <c:tickLblPos val="nextTo"/>
        <c:crossAx val="10006122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rgbClr val="16435E"/>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rgbClr val="16435E"/>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0.14342</cdr:x>
      <cdr:y>0.01919</cdr:y>
    </cdr:from>
    <cdr:to>
      <cdr:x>0.98434</cdr:x>
      <cdr:y>0.09531</cdr:y>
    </cdr:to>
    <cdr:sp macro="" textlink="">
      <cdr:nvSpPr>
        <cdr:cNvPr id="2" name="Rectángulo: esquinas redondeadas 1">
          <a:extLst xmlns:a="http://schemas.openxmlformats.org/drawingml/2006/main">
            <a:ext uri="{FF2B5EF4-FFF2-40B4-BE49-F238E27FC236}">
              <a16:creationId xmlns:a16="http://schemas.microsoft.com/office/drawing/2014/main" id="{D7640F56-77E9-B7FA-5D14-20BA8232137A}"/>
            </a:ext>
          </a:extLst>
        </cdr:cNvPr>
        <cdr:cNvSpPr/>
      </cdr:nvSpPr>
      <cdr:spPr>
        <a:xfrm xmlns:a="http://schemas.openxmlformats.org/drawingml/2006/main">
          <a:off x="949866" y="96097"/>
          <a:ext cx="5569527" cy="381198"/>
        </a:xfrm>
        <a:prstGeom xmlns:a="http://schemas.openxmlformats.org/drawingml/2006/main" prst="roundRect">
          <a:avLst/>
        </a:prstGeom>
        <a:noFill xmlns:a="http://schemas.openxmlformats.org/drawingml/2006/main"/>
        <a:ln xmlns:a="http://schemas.openxmlformats.org/drawingml/2006/main" w="19050">
          <a:solidFill>
            <a:schemeClr val="bg2">
              <a:lumMod val="75000"/>
            </a:schemeClr>
          </a:solidFill>
          <a:prstDash val="sysDash"/>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0.14167</cdr:x>
      <cdr:y>0.39377</cdr:y>
    </cdr:from>
    <cdr:to>
      <cdr:x>0.98259</cdr:x>
      <cdr:y>0.46881</cdr:y>
    </cdr:to>
    <cdr:sp macro="" textlink="">
      <cdr:nvSpPr>
        <cdr:cNvPr id="3" name="Rectángulo: esquinas redondeadas 2">
          <a:extLst xmlns:a="http://schemas.openxmlformats.org/drawingml/2006/main">
            <a:ext uri="{FF2B5EF4-FFF2-40B4-BE49-F238E27FC236}">
              <a16:creationId xmlns:a16="http://schemas.microsoft.com/office/drawing/2014/main" id="{FFED6415-1A14-25EC-4432-13BF8050A96C}"/>
            </a:ext>
          </a:extLst>
        </cdr:cNvPr>
        <cdr:cNvSpPr/>
      </cdr:nvSpPr>
      <cdr:spPr>
        <a:xfrm xmlns:a="http://schemas.openxmlformats.org/drawingml/2006/main">
          <a:off x="938321" y="1971872"/>
          <a:ext cx="5569527" cy="375785"/>
        </a:xfrm>
        <a:prstGeom xmlns:a="http://schemas.openxmlformats.org/drawingml/2006/main" prst="roundRect">
          <a:avLst/>
        </a:prstGeom>
        <a:noFill xmlns:a="http://schemas.openxmlformats.org/drawingml/2006/main"/>
        <a:ln xmlns:a="http://schemas.openxmlformats.org/drawingml/2006/main" w="19050">
          <a:solidFill>
            <a:schemeClr val="bg2">
              <a:lumMod val="75000"/>
            </a:schemeClr>
          </a:solidFill>
          <a:prstDash val="sysDash"/>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0.14104</cdr:x>
      <cdr:y>0.74824</cdr:y>
    </cdr:from>
    <cdr:to>
      <cdr:x>0.98021</cdr:x>
      <cdr:y>0.83238</cdr:y>
    </cdr:to>
    <cdr:sp macro="" textlink="">
      <cdr:nvSpPr>
        <cdr:cNvPr id="4" name="Rectángulo: esquinas redondeadas 3">
          <a:extLst xmlns:a="http://schemas.openxmlformats.org/drawingml/2006/main">
            <a:ext uri="{FF2B5EF4-FFF2-40B4-BE49-F238E27FC236}">
              <a16:creationId xmlns:a16="http://schemas.microsoft.com/office/drawing/2014/main" id="{B0DAEBDD-EE51-F18E-A6C2-98D3D6288A68}"/>
            </a:ext>
          </a:extLst>
        </cdr:cNvPr>
        <cdr:cNvSpPr/>
      </cdr:nvSpPr>
      <cdr:spPr>
        <a:xfrm xmlns:a="http://schemas.openxmlformats.org/drawingml/2006/main">
          <a:off x="934099" y="3746968"/>
          <a:ext cx="5557983" cy="421344"/>
        </a:xfrm>
        <a:prstGeom xmlns:a="http://schemas.openxmlformats.org/drawingml/2006/main" prst="roundRect">
          <a:avLst/>
        </a:prstGeom>
        <a:noFill xmlns:a="http://schemas.openxmlformats.org/drawingml/2006/main"/>
        <a:ln xmlns:a="http://schemas.openxmlformats.org/drawingml/2006/main" w="19050">
          <a:solidFill>
            <a:schemeClr val="bg2">
              <a:lumMod val="75000"/>
            </a:schemeClr>
          </a:solidFill>
          <a:prstDash val="sysDash"/>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0.14795</cdr:x>
      <cdr:y>0.17873</cdr:y>
    </cdr:from>
    <cdr:to>
      <cdr:x>0.98887</cdr:x>
      <cdr:y>0.24886</cdr:y>
    </cdr:to>
    <cdr:sp macro="" textlink="">
      <cdr:nvSpPr>
        <cdr:cNvPr id="5" name="Rectángulo: esquinas redondeadas 4">
          <a:extLst xmlns:a="http://schemas.openxmlformats.org/drawingml/2006/main">
            <a:ext uri="{FF2B5EF4-FFF2-40B4-BE49-F238E27FC236}">
              <a16:creationId xmlns:a16="http://schemas.microsoft.com/office/drawing/2014/main" id="{EC7B4256-35BF-3B0E-C0B7-F2E125F16568}"/>
            </a:ext>
          </a:extLst>
        </cdr:cNvPr>
        <cdr:cNvSpPr/>
      </cdr:nvSpPr>
      <cdr:spPr>
        <a:xfrm xmlns:a="http://schemas.openxmlformats.org/drawingml/2006/main">
          <a:off x="979885" y="895042"/>
          <a:ext cx="5569527" cy="351179"/>
        </a:xfrm>
        <a:prstGeom xmlns:a="http://schemas.openxmlformats.org/drawingml/2006/main" prst="roundRect">
          <a:avLst/>
        </a:prstGeom>
        <a:noFill xmlns:a="http://schemas.openxmlformats.org/drawingml/2006/main"/>
        <a:ln xmlns:a="http://schemas.openxmlformats.org/drawingml/2006/main" w="19050">
          <a:solidFill>
            <a:schemeClr val="bg2">
              <a:lumMod val="75000"/>
            </a:schemeClr>
          </a:solidFill>
          <a:prstDash val="sysDash"/>
        </a:l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EC6D2A-E104-4CA8-9BCA-626FE895E168}" type="datetimeFigureOut">
              <a:rPr lang="es-CO" smtClean="0"/>
              <a:t>7/11/2024</a:t>
            </a:fld>
            <a:endParaRPr lang="es-CO"/>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BE8CF6-94C7-401B-B9A2-D8A40C24D9A7}" type="slidenum">
              <a:rPr lang="es-CO" smtClean="0"/>
              <a:t>‹Nº›</a:t>
            </a:fld>
            <a:endParaRPr lang="es-CO"/>
          </a:p>
        </p:txBody>
      </p:sp>
    </p:spTree>
    <p:extLst>
      <p:ext uri="{BB962C8B-B14F-4D97-AF65-F5344CB8AC3E}">
        <p14:creationId xmlns:p14="http://schemas.microsoft.com/office/powerpoint/2010/main" val="1274586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E8CF6-94C7-401B-B9A2-D8A40C24D9A7}" type="slidenum">
              <a:rPr lang="es-CO" smtClean="0"/>
              <a:t>1</a:t>
            </a:fld>
            <a:endParaRPr lang="es-CO"/>
          </a:p>
        </p:txBody>
      </p:sp>
    </p:spTree>
    <p:extLst>
      <p:ext uri="{BB962C8B-B14F-4D97-AF65-F5344CB8AC3E}">
        <p14:creationId xmlns:p14="http://schemas.microsoft.com/office/powerpoint/2010/main" val="2881412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Marcador de imagen de diapositiva 1">
            <a:extLst>
              <a:ext uri="{FF2B5EF4-FFF2-40B4-BE49-F238E27FC236}">
                <a16:creationId xmlns:a16="http://schemas.microsoft.com/office/drawing/2014/main" id="{2109B891-AADB-E0EA-31C9-8C02A3170F3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Marcador de notas 2">
            <a:extLst>
              <a:ext uri="{FF2B5EF4-FFF2-40B4-BE49-F238E27FC236}">
                <a16:creationId xmlns:a16="http://schemas.microsoft.com/office/drawing/2014/main" id="{380F55A4-A166-8F64-3268-645C0881CE8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0" i="0" kern="1200" dirty="0">
                <a:solidFill>
                  <a:schemeClr val="tx1"/>
                </a:solidFill>
                <a:effectLst/>
                <a:latin typeface="+mn-lt"/>
                <a:ea typeface="+mn-ea"/>
                <a:cs typeface="+mn-cs"/>
              </a:rPr>
              <a:t>Puntos clave</a:t>
            </a:r>
          </a:p>
          <a:p>
            <a:r>
              <a:rPr lang="es-ES" sz="1200" b="0" i="0" kern="1200" dirty="0">
                <a:solidFill>
                  <a:schemeClr val="tx1"/>
                </a:solidFill>
                <a:effectLst/>
                <a:latin typeface="+mn-lt"/>
                <a:ea typeface="+mn-ea"/>
                <a:cs typeface="+mn-cs"/>
              </a:rPr>
              <a:t>La demanda interna creció un 1,6% anual en el 2T2024. El consumo de los hogares creció ligeramente (1,6%) y la inversión fija, después de cinco trimestres de </a:t>
            </a:r>
            <a:r>
              <a:rPr lang="es-ES" sz="1200" b="0" i="0" kern="1200" dirty="0" err="1">
                <a:solidFill>
                  <a:schemeClr val="tx1"/>
                </a:solidFill>
                <a:effectLst/>
                <a:latin typeface="+mn-lt"/>
                <a:ea typeface="+mn-ea"/>
                <a:cs typeface="+mn-cs"/>
              </a:rPr>
              <a:t>caidas</a:t>
            </a:r>
            <a:r>
              <a:rPr lang="es-ES" sz="1200" b="0" i="0" kern="1200" dirty="0">
                <a:solidFill>
                  <a:schemeClr val="tx1"/>
                </a:solidFill>
                <a:effectLst/>
                <a:latin typeface="+mn-lt"/>
                <a:ea typeface="+mn-ea"/>
                <a:cs typeface="+mn-cs"/>
              </a:rPr>
              <a:t>, creció 2,2%. Las exportaciones e importaciones crecieron 2,9% y 2,6% respectivamente.</a:t>
            </a:r>
          </a:p>
          <a:p>
            <a:r>
              <a:rPr lang="es-ES" sz="1200" b="0" i="0" kern="1200" dirty="0">
                <a:solidFill>
                  <a:schemeClr val="tx1"/>
                </a:solidFill>
                <a:effectLst/>
                <a:latin typeface="+mn-lt"/>
                <a:ea typeface="+mn-ea"/>
                <a:cs typeface="+mn-cs"/>
              </a:rPr>
              <a:t>Por sectores económicos, el PIB Colombia  fue liderado al alza por gobierno, agricultura y </a:t>
            </a:r>
            <a:r>
              <a:rPr lang="es-ES" sz="1200" b="0" i="0" kern="1200" dirty="0" err="1">
                <a:solidFill>
                  <a:schemeClr val="tx1"/>
                </a:solidFill>
                <a:effectLst/>
                <a:latin typeface="+mn-lt"/>
                <a:ea typeface="+mn-ea"/>
                <a:cs typeface="+mn-cs"/>
              </a:rPr>
              <a:t>act</a:t>
            </a:r>
            <a:r>
              <a:rPr lang="es-ES" sz="1200" b="0" i="0" kern="1200" dirty="0">
                <a:solidFill>
                  <a:schemeClr val="tx1"/>
                </a:solidFill>
                <a:effectLst/>
                <a:latin typeface="+mn-lt"/>
                <a:ea typeface="+mn-ea"/>
                <a:cs typeface="+mn-cs"/>
              </a:rPr>
              <a:t>. Artística y de </a:t>
            </a:r>
            <a:r>
              <a:rPr lang="es-ES" sz="1200" b="0" i="0" kern="1200" dirty="0" err="1">
                <a:solidFill>
                  <a:schemeClr val="tx1"/>
                </a:solidFill>
                <a:effectLst/>
                <a:latin typeface="+mn-lt"/>
                <a:ea typeface="+mn-ea"/>
                <a:cs typeface="+mn-cs"/>
              </a:rPr>
              <a:t>entretenimeinto</a:t>
            </a:r>
            <a:r>
              <a:rPr lang="es-ES" sz="1200" b="0" i="0" kern="1200" dirty="0">
                <a:solidFill>
                  <a:schemeClr val="tx1"/>
                </a:solidFill>
                <a:effectLst/>
                <a:latin typeface="+mn-lt"/>
                <a:ea typeface="+mn-ea"/>
                <a:cs typeface="+mn-cs"/>
              </a:rPr>
              <a:t>. Al contrario, el sector minero </a:t>
            </a:r>
            <a:r>
              <a:rPr lang="es-ES" sz="1200" b="0" i="0" kern="1200" dirty="0" err="1">
                <a:solidFill>
                  <a:schemeClr val="tx1"/>
                </a:solidFill>
                <a:effectLst/>
                <a:latin typeface="+mn-lt"/>
                <a:ea typeface="+mn-ea"/>
                <a:cs typeface="+mn-cs"/>
              </a:rPr>
              <a:t>energetico</a:t>
            </a:r>
            <a:r>
              <a:rPr lang="es-ES" sz="1200" b="0" i="0" kern="1200" dirty="0">
                <a:solidFill>
                  <a:schemeClr val="tx1"/>
                </a:solidFill>
                <a:effectLst/>
                <a:latin typeface="+mn-lt"/>
                <a:ea typeface="+mn-ea"/>
                <a:cs typeface="+mn-cs"/>
              </a:rPr>
              <a:t>, la industria, contribuyeron negativamente.</a:t>
            </a:r>
          </a:p>
          <a:p>
            <a:r>
              <a:rPr lang="es-ES" sz="1800" dirty="0">
                <a:effectLst/>
                <a:latin typeface="Calibri" panose="020F0502020204030204" pitchFamily="34" charset="0"/>
                <a:ea typeface="Calibri" panose="020F0502020204030204" pitchFamily="34" charset="0"/>
                <a:cs typeface="Times New Roman" panose="02020603050405020304" pitchFamily="18" charset="0"/>
              </a:rPr>
              <a:t>De acuerdo con cifras del Sistema de Información de Precios del DANE, el abastecimiento de alimentos que ingresó a la ciudad de Cali (Cavasa y Santa Elena) durante la semana del 02-06 de septiembre 2024 se redujo 18,1% respecto a la semana inmediatamente anterior, resaltando la caída en el abastecimiento de tubérculos, raíces y plátanos (-48%), verduras y hortalizas (-30,1%) y frutas (-11,4%). Por la poca duración de este choque no se espera una gran influencia en las cifras consolidadas del mes y del trimestre.</a:t>
            </a:r>
            <a:endParaRPr lang="es-CO" altLang="es-CO" dirty="0"/>
          </a:p>
        </p:txBody>
      </p:sp>
      <p:sp>
        <p:nvSpPr>
          <p:cNvPr id="49155" name="Marcador de número de diapositiva 3">
            <a:extLst>
              <a:ext uri="{FF2B5EF4-FFF2-40B4-BE49-F238E27FC236}">
                <a16:creationId xmlns:a16="http://schemas.microsoft.com/office/drawing/2014/main" id="{382AF102-5162-3BF0-A090-08A385416DE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5B15E8DA-E396-6747-8975-9B73CAE3A528}" type="slidenum">
              <a:rPr lang="es-CO" altLang="es-CO" smtClean="0">
                <a:latin typeface="Calibri" panose="020F0502020204030204" pitchFamily="34" charset="0"/>
              </a:rPr>
              <a:pPr fontAlgn="base">
                <a:spcBef>
                  <a:spcPct val="0"/>
                </a:spcBef>
                <a:spcAft>
                  <a:spcPct val="0"/>
                </a:spcAft>
              </a:pPr>
              <a:t>15</a:t>
            </a:fld>
            <a:endParaRPr lang="es-CO" altLang="es-CO">
              <a:latin typeface="Calibri" panose="020F0502020204030204" pitchFamily="34" charset="0"/>
            </a:endParaRPr>
          </a:p>
        </p:txBody>
      </p:sp>
    </p:spTree>
    <p:extLst>
      <p:ext uri="{BB962C8B-B14F-4D97-AF65-F5344CB8AC3E}">
        <p14:creationId xmlns:p14="http://schemas.microsoft.com/office/powerpoint/2010/main" val="1657589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E8CF6-94C7-401B-B9A2-D8A40C24D9A7}" type="slidenum">
              <a:rPr lang="es-CO" smtClean="0"/>
              <a:t>16</a:t>
            </a:fld>
            <a:endParaRPr lang="es-CO"/>
          </a:p>
        </p:txBody>
      </p:sp>
    </p:spTree>
    <p:extLst>
      <p:ext uri="{BB962C8B-B14F-4D97-AF65-F5344CB8AC3E}">
        <p14:creationId xmlns:p14="http://schemas.microsoft.com/office/powerpoint/2010/main" val="2881412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15BE8CF6-94C7-401B-B9A2-D8A40C24D9A7}" type="slidenum">
              <a:rPr lang="es-CO" smtClean="0"/>
              <a:t>19</a:t>
            </a:fld>
            <a:endParaRPr lang="es-CO"/>
          </a:p>
        </p:txBody>
      </p:sp>
    </p:spTree>
    <p:extLst>
      <p:ext uri="{BB962C8B-B14F-4D97-AF65-F5344CB8AC3E}">
        <p14:creationId xmlns:p14="http://schemas.microsoft.com/office/powerpoint/2010/main" val="3240391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4BF1A-3671-4E3F-5888-0A37D8D7D07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FE83BE9-5106-EBBA-B020-71B0C318FEE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9F30C58-7399-472E-98DE-C4937500BD44}"/>
              </a:ext>
            </a:extLst>
          </p:cNvPr>
          <p:cNvSpPr>
            <a:spLocks noGrp="1"/>
          </p:cNvSpPr>
          <p:nvPr>
            <p:ph type="body" idx="1"/>
          </p:nvPr>
        </p:nvSpPr>
        <p:spPr/>
        <p:txBody>
          <a:bodyPr/>
          <a:lstStyle/>
          <a:p>
            <a:endParaRPr lang="en-US" dirty="0"/>
          </a:p>
        </p:txBody>
      </p:sp>
      <p:sp>
        <p:nvSpPr>
          <p:cNvPr id="4" name="Marcador de número de diapositiva 3">
            <a:extLst>
              <a:ext uri="{FF2B5EF4-FFF2-40B4-BE49-F238E27FC236}">
                <a16:creationId xmlns:a16="http://schemas.microsoft.com/office/drawing/2014/main" id="{CB161CB0-C62D-EEB8-4D34-0D0805AF2106}"/>
              </a:ext>
            </a:extLst>
          </p:cNvPr>
          <p:cNvSpPr>
            <a:spLocks noGrp="1"/>
          </p:cNvSpPr>
          <p:nvPr>
            <p:ph type="sldNum" sz="quarter" idx="5"/>
          </p:nvPr>
        </p:nvSpPr>
        <p:spPr/>
        <p:txBody>
          <a:bodyPr/>
          <a:lstStyle/>
          <a:p>
            <a:fld id="{15BE8CF6-94C7-401B-B9A2-D8A40C24D9A7}" type="slidenum">
              <a:rPr lang="es-CO" smtClean="0"/>
              <a:t>21</a:t>
            </a:fld>
            <a:endParaRPr lang="es-CO"/>
          </a:p>
        </p:txBody>
      </p:sp>
    </p:spTree>
    <p:extLst>
      <p:ext uri="{BB962C8B-B14F-4D97-AF65-F5344CB8AC3E}">
        <p14:creationId xmlns:p14="http://schemas.microsoft.com/office/powerpoint/2010/main" val="2310710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A diciembre completó 24	 meses de decrecimientos. Julio de 2022</a:t>
            </a:r>
          </a:p>
          <a:p>
            <a:endParaRPr lang="es-CO" dirty="0"/>
          </a:p>
        </p:txBody>
      </p:sp>
      <p:sp>
        <p:nvSpPr>
          <p:cNvPr id="4" name="Marcador de número de diapositiva 3"/>
          <p:cNvSpPr>
            <a:spLocks noGrp="1"/>
          </p:cNvSpPr>
          <p:nvPr>
            <p:ph type="sldNum" sz="quarter" idx="5"/>
          </p:nvPr>
        </p:nvSpPr>
        <p:spPr/>
        <p:txBody>
          <a:bodyPr/>
          <a:lstStyle/>
          <a:p>
            <a:fld id="{15BE8CF6-94C7-401B-B9A2-D8A40C24D9A7}" type="slidenum">
              <a:rPr lang="es-CO" smtClean="0"/>
              <a:t>22</a:t>
            </a:fld>
            <a:endParaRPr lang="es-CO"/>
          </a:p>
        </p:txBody>
      </p:sp>
    </p:spTree>
    <p:extLst>
      <p:ext uri="{BB962C8B-B14F-4D97-AF65-F5344CB8AC3E}">
        <p14:creationId xmlns:p14="http://schemas.microsoft.com/office/powerpoint/2010/main" val="1304394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Acumulado 9%</a:t>
            </a:r>
          </a:p>
        </p:txBody>
      </p:sp>
      <p:sp>
        <p:nvSpPr>
          <p:cNvPr id="4" name="Marcador de número de diapositiva 3"/>
          <p:cNvSpPr>
            <a:spLocks noGrp="1"/>
          </p:cNvSpPr>
          <p:nvPr>
            <p:ph type="sldNum" sz="quarter" idx="5"/>
          </p:nvPr>
        </p:nvSpPr>
        <p:spPr/>
        <p:txBody>
          <a:bodyPr/>
          <a:lstStyle/>
          <a:p>
            <a:fld id="{15BE8CF6-94C7-401B-B9A2-D8A40C24D9A7}" type="slidenum">
              <a:rPr lang="es-CO" smtClean="0"/>
              <a:t>23</a:t>
            </a:fld>
            <a:endParaRPr lang="es-CO"/>
          </a:p>
        </p:txBody>
      </p:sp>
    </p:spTree>
    <p:extLst>
      <p:ext uri="{BB962C8B-B14F-4D97-AF65-F5344CB8AC3E}">
        <p14:creationId xmlns:p14="http://schemas.microsoft.com/office/powerpoint/2010/main" val="3933274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2ADB8-7CBD-95B6-31E7-31C24F3B88E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F8F3565-B7EE-A87D-E0BA-BF50E70DD6D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CA4AE37-27BC-7CA3-C777-D4A4E873A8B0}"/>
              </a:ext>
            </a:extLst>
          </p:cNvPr>
          <p:cNvSpPr>
            <a:spLocks noGrp="1"/>
          </p:cNvSpPr>
          <p:nvPr>
            <p:ph type="body" idx="1"/>
          </p:nvPr>
        </p:nvSpPr>
        <p:spPr/>
        <p:txBody>
          <a:bodyPr/>
          <a:lstStyle/>
          <a:p>
            <a:r>
              <a:rPr lang="es-CO" dirty="0"/>
              <a:t>El crecimiento en Gasto en </a:t>
            </a:r>
            <a:r>
              <a:rPr lang="es-CO" dirty="0" err="1"/>
              <a:t>edusal</a:t>
            </a:r>
            <a:r>
              <a:rPr lang="es-CO" dirty="0"/>
              <a:t> es muy bajo</a:t>
            </a:r>
          </a:p>
          <a:p>
            <a:endParaRPr lang="es-CO" dirty="0"/>
          </a:p>
        </p:txBody>
      </p:sp>
      <p:sp>
        <p:nvSpPr>
          <p:cNvPr id="4" name="Marcador de número de diapositiva 3">
            <a:extLst>
              <a:ext uri="{FF2B5EF4-FFF2-40B4-BE49-F238E27FC236}">
                <a16:creationId xmlns:a16="http://schemas.microsoft.com/office/drawing/2014/main" id="{AE1F7747-48E2-8A9F-69FC-F0239C19C98C}"/>
              </a:ext>
            </a:extLst>
          </p:cNvPr>
          <p:cNvSpPr>
            <a:spLocks noGrp="1"/>
          </p:cNvSpPr>
          <p:nvPr>
            <p:ph type="sldNum" sz="quarter" idx="5"/>
          </p:nvPr>
        </p:nvSpPr>
        <p:spPr/>
        <p:txBody>
          <a:bodyPr/>
          <a:lstStyle/>
          <a:p>
            <a:fld id="{15BE8CF6-94C7-401B-B9A2-D8A40C24D9A7}" type="slidenum">
              <a:rPr lang="es-CO" smtClean="0"/>
              <a:t>24</a:t>
            </a:fld>
            <a:endParaRPr lang="es-CO"/>
          </a:p>
        </p:txBody>
      </p:sp>
    </p:spTree>
    <p:extLst>
      <p:ext uri="{BB962C8B-B14F-4D97-AF65-F5344CB8AC3E}">
        <p14:creationId xmlns:p14="http://schemas.microsoft.com/office/powerpoint/2010/main" val="3635877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Un impulso muy grande en el segundo semestre del año </a:t>
            </a:r>
            <a:endParaRPr lang="en-US" dirty="0"/>
          </a:p>
        </p:txBody>
      </p:sp>
      <p:sp>
        <p:nvSpPr>
          <p:cNvPr id="4" name="Slide Number Placeholder 3"/>
          <p:cNvSpPr>
            <a:spLocks noGrp="1"/>
          </p:cNvSpPr>
          <p:nvPr>
            <p:ph type="sldNum" sz="quarter" idx="5"/>
          </p:nvPr>
        </p:nvSpPr>
        <p:spPr/>
        <p:txBody>
          <a:bodyPr/>
          <a:lstStyle/>
          <a:p>
            <a:fld id="{15BE8CF6-94C7-401B-B9A2-D8A40C24D9A7}" type="slidenum">
              <a:rPr lang="es-CO" smtClean="0"/>
              <a:t>27</a:t>
            </a:fld>
            <a:endParaRPr lang="es-CO"/>
          </a:p>
        </p:txBody>
      </p:sp>
    </p:spTree>
    <p:extLst>
      <p:ext uri="{BB962C8B-B14F-4D97-AF65-F5344CB8AC3E}">
        <p14:creationId xmlns:p14="http://schemas.microsoft.com/office/powerpoint/2010/main" val="1725581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sz="1800" b="1" i="0" u="none" strike="noStrike" dirty="0">
                <a:solidFill>
                  <a:srgbClr val="000000"/>
                </a:solidFill>
                <a:effectLst/>
                <a:latin typeface="Calibri" panose="020F0502020204030204" pitchFamily="34" charset="0"/>
              </a:rPr>
              <a:t>jun-24</a:t>
            </a:r>
            <a:r>
              <a:rPr lang="es-CO" dirty="0"/>
              <a:t> </a:t>
            </a:r>
            <a:r>
              <a:rPr lang="es-CO" sz="1800" b="1" i="0" u="none" strike="noStrike" dirty="0">
                <a:solidFill>
                  <a:srgbClr val="000000"/>
                </a:solidFill>
                <a:effectLst/>
                <a:latin typeface="Calibri" panose="020F0502020204030204" pitchFamily="34" charset="0"/>
              </a:rPr>
              <a:t>jul-24</a:t>
            </a:r>
            <a:r>
              <a:rPr lang="es-CO" dirty="0"/>
              <a:t> </a:t>
            </a:r>
            <a:r>
              <a:rPr lang="es-CO" sz="1800" b="1" i="0" u="none" strike="noStrike" dirty="0">
                <a:solidFill>
                  <a:srgbClr val="000000"/>
                </a:solidFill>
                <a:effectLst/>
                <a:latin typeface="Calibri" panose="020F0502020204030204" pitchFamily="34" charset="0"/>
              </a:rPr>
              <a:t>ago-24</a:t>
            </a:r>
            <a:r>
              <a:rPr lang="es-CO" dirty="0"/>
              <a:t> </a:t>
            </a:r>
          </a:p>
          <a:p>
            <a:r>
              <a:rPr lang="es-CO" sz="1800" b="1" i="0" u="none" strike="noStrike" dirty="0">
                <a:solidFill>
                  <a:srgbClr val="375623"/>
                </a:solidFill>
                <a:effectLst/>
                <a:latin typeface="Calibri" panose="020F0502020204030204" pitchFamily="34" charset="0"/>
              </a:rPr>
              <a:t>75,4%</a:t>
            </a:r>
            <a:r>
              <a:rPr lang="es-CO" dirty="0"/>
              <a:t> </a:t>
            </a:r>
            <a:r>
              <a:rPr lang="es-CO" sz="1800" b="1" i="0" u="none" strike="noStrike" dirty="0">
                <a:solidFill>
                  <a:srgbClr val="375623"/>
                </a:solidFill>
                <a:effectLst/>
                <a:latin typeface="Calibri" panose="020F0502020204030204" pitchFamily="34" charset="0"/>
              </a:rPr>
              <a:t>27,9%</a:t>
            </a:r>
            <a:r>
              <a:rPr lang="es-CO" dirty="0"/>
              <a:t> </a:t>
            </a:r>
            <a:r>
              <a:rPr lang="es-CO" sz="1800" b="1" i="0" u="none" strike="noStrike" dirty="0">
                <a:solidFill>
                  <a:srgbClr val="375623"/>
                </a:solidFill>
                <a:effectLst/>
                <a:latin typeface="Calibri" panose="020F0502020204030204" pitchFamily="34" charset="0"/>
              </a:rPr>
              <a:t>23,4%</a:t>
            </a:r>
            <a:r>
              <a:rPr lang="es-CO" dirty="0"/>
              <a:t> </a:t>
            </a:r>
          </a:p>
        </p:txBody>
      </p:sp>
      <p:sp>
        <p:nvSpPr>
          <p:cNvPr id="4" name="Marcador de número de diapositiva 3"/>
          <p:cNvSpPr>
            <a:spLocks noGrp="1"/>
          </p:cNvSpPr>
          <p:nvPr>
            <p:ph type="sldNum" sz="quarter" idx="5"/>
          </p:nvPr>
        </p:nvSpPr>
        <p:spPr/>
        <p:txBody>
          <a:bodyPr/>
          <a:lstStyle/>
          <a:p>
            <a:fld id="{15BE8CF6-94C7-401B-B9A2-D8A40C24D9A7}" type="slidenum">
              <a:rPr lang="es-CO" smtClean="0"/>
              <a:t>28</a:t>
            </a:fld>
            <a:endParaRPr lang="es-CO"/>
          </a:p>
        </p:txBody>
      </p:sp>
    </p:spTree>
    <p:extLst>
      <p:ext uri="{BB962C8B-B14F-4D97-AF65-F5344CB8AC3E}">
        <p14:creationId xmlns:p14="http://schemas.microsoft.com/office/powerpoint/2010/main" val="1451150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El </a:t>
            </a:r>
            <a:r>
              <a:rPr lang="es-CO" b="1" dirty="0"/>
              <a:t>Índice Departamental de Internacionalización (IDI)</a:t>
            </a:r>
            <a:r>
              <a:rPr lang="es-CO" dirty="0"/>
              <a:t> se consolida como una herramienta clave para medir y mejorar la inserción de las regiones colombianas en el ámbito internacional. Mide el grado de inserción de los departamentos colombianos en la economía global, evaluando variables que representan cuatro áreas: talento humano, empresas, comercio exterior de bienes y servicios, y el ecosistema de ciencia, tecnología e innovación. </a:t>
            </a:r>
            <a:r>
              <a:rPr lang="es-CO" b="1" u="sng" dirty="0">
                <a:solidFill>
                  <a:srgbClr val="FF0000"/>
                </a:solidFill>
              </a:rPr>
              <a:t>Su escala va de 0 a 10, donde un puntaje más alto indica un nivel mayor de internacionalización</a:t>
            </a:r>
            <a:r>
              <a:rPr lang="es-CO" dirty="0"/>
              <a:t>. La construcción del índice considera el uso que hacen las entidades regionales de programas nacionales para internacionalización y los esfuerzos locales, utilizando un total de 40 variables actualizadas anualmente para reflejar las condiciones regionales actuales</a:t>
            </a:r>
          </a:p>
        </p:txBody>
      </p:sp>
      <p:sp>
        <p:nvSpPr>
          <p:cNvPr id="4" name="Marcador de número de diapositiva 3"/>
          <p:cNvSpPr>
            <a:spLocks noGrp="1"/>
          </p:cNvSpPr>
          <p:nvPr>
            <p:ph type="sldNum" sz="quarter" idx="5"/>
          </p:nvPr>
        </p:nvSpPr>
        <p:spPr/>
        <p:txBody>
          <a:bodyPr/>
          <a:lstStyle/>
          <a:p>
            <a:fld id="{15BE8CF6-94C7-401B-B9A2-D8A40C24D9A7}" type="slidenum">
              <a:rPr lang="es-CO" smtClean="0"/>
              <a:t>31</a:t>
            </a:fld>
            <a:endParaRPr lang="es-CO"/>
          </a:p>
        </p:txBody>
      </p:sp>
    </p:spTree>
    <p:extLst>
      <p:ext uri="{BB962C8B-B14F-4D97-AF65-F5344CB8AC3E}">
        <p14:creationId xmlns:p14="http://schemas.microsoft.com/office/powerpoint/2010/main" val="2229190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dirty="0">
                <a:effectLst/>
                <a:latin typeface="Calibri" panose="020F0502020204030204" pitchFamily="34" charset="0"/>
                <a:ea typeface="Calibri" panose="020F0502020204030204" pitchFamily="34" charset="0"/>
                <a:cs typeface="Times New Roman" panose="02020603050405020304" pitchFamily="18" charset="0"/>
              </a:rPr>
              <a:t>De esta forma, el acumulado del primer semestre del año se estima alrededor de +2,8%. Con este resultado se sostiene en la trayectoria del IMAE la recuperación de la actividad económica. </a:t>
            </a:r>
            <a:r>
              <a:rPr lang="es-ES" sz="1800" dirty="0">
                <a:effectLst/>
                <a:latin typeface="Calibri" panose="020F0502020204030204" pitchFamily="34" charset="0"/>
                <a:ea typeface="Calibri" panose="020F0502020204030204" pitchFamily="34" charset="0"/>
                <a:cs typeface="Times New Roman" panose="02020603050405020304" pitchFamily="18" charset="0"/>
              </a:rPr>
              <a:t>Desde octubre de 2023 la economía volvió a crecer a tasas anuales por encima del 1%. En el primer trimestre 2024 se impulsó hasta 2,6% y en este segundo trimestre vuelve a presentar una ligera aceleración, favorecido por un buen dato en abril.</a:t>
            </a:r>
          </a:p>
        </p:txBody>
      </p:sp>
      <p:sp>
        <p:nvSpPr>
          <p:cNvPr id="4" name="Slide Number Placeholder 3"/>
          <p:cNvSpPr>
            <a:spLocks noGrp="1"/>
          </p:cNvSpPr>
          <p:nvPr>
            <p:ph type="sldNum" sz="quarter" idx="5"/>
          </p:nvPr>
        </p:nvSpPr>
        <p:spPr/>
        <p:txBody>
          <a:bodyPr/>
          <a:lstStyle/>
          <a:p>
            <a:fld id="{15BE8CF6-94C7-401B-B9A2-D8A40C24D9A7}" type="slidenum">
              <a:rPr lang="es-CO" smtClean="0"/>
              <a:t>3</a:t>
            </a:fld>
            <a:endParaRPr lang="es-CO"/>
          </a:p>
        </p:txBody>
      </p:sp>
    </p:spTree>
    <p:extLst>
      <p:ext uri="{BB962C8B-B14F-4D97-AF65-F5344CB8AC3E}">
        <p14:creationId xmlns:p14="http://schemas.microsoft.com/office/powerpoint/2010/main" val="661519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8D529-6AF8-D3B0-F8AC-BEFBA8B015F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FDB3C63-A6DF-87A8-9C1B-51F63D7B930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EACE8F91-89A6-CDC7-4001-887B27D4F3C1}"/>
              </a:ext>
            </a:extLst>
          </p:cNvPr>
          <p:cNvSpPr>
            <a:spLocks noGrp="1"/>
          </p:cNvSpPr>
          <p:nvPr>
            <p:ph type="body" idx="1"/>
          </p:nvPr>
        </p:nvSpPr>
        <p:spPr/>
        <p:txBody>
          <a:bodyPr/>
          <a:lstStyle/>
          <a:p>
            <a:r>
              <a:rPr lang="es-CO" b="1" dirty="0"/>
              <a:t>Las variables de gestión se refieren a los factores internos y capacidades que el departamento desarrolla para facilitar la internacionalización, c</a:t>
            </a:r>
            <a:r>
              <a:rPr lang="es-CO" b="0" dirty="0"/>
              <a:t>omo</a:t>
            </a:r>
            <a:r>
              <a:rPr lang="es-CO" b="1" dirty="0"/>
              <a:t> </a:t>
            </a:r>
            <a:r>
              <a:rPr lang="es-CO" b="0" u="sng" dirty="0"/>
              <a:t>políticas, infraestructura, apoyo institucional y acceso a recursos para fomentar la conexión con mercados internacionales.</a:t>
            </a:r>
            <a:r>
              <a:rPr lang="es-CO" b="0" dirty="0"/>
              <a:t> </a:t>
            </a:r>
            <a:r>
              <a:rPr lang="es-CO" dirty="0"/>
              <a:t>Estas variables indican el grado en que un departamento está gestionando o preparando su entorno para facilitar la internacionalización. Los departamentos con puntuaciones altas en estas variables suelen tener un mejor ecosistema de apoyo a las empresas locales, mejor infraestructura logística y más programas de fomento a la inversión extranjera.</a:t>
            </a:r>
          </a:p>
        </p:txBody>
      </p:sp>
      <p:sp>
        <p:nvSpPr>
          <p:cNvPr id="4" name="Marcador de número de diapositiva 3">
            <a:extLst>
              <a:ext uri="{FF2B5EF4-FFF2-40B4-BE49-F238E27FC236}">
                <a16:creationId xmlns:a16="http://schemas.microsoft.com/office/drawing/2014/main" id="{8E682A63-19BD-18E7-DB7E-46067CD8F8C5}"/>
              </a:ext>
            </a:extLst>
          </p:cNvPr>
          <p:cNvSpPr>
            <a:spLocks noGrp="1"/>
          </p:cNvSpPr>
          <p:nvPr>
            <p:ph type="sldNum" sz="quarter" idx="5"/>
          </p:nvPr>
        </p:nvSpPr>
        <p:spPr/>
        <p:txBody>
          <a:bodyPr/>
          <a:lstStyle/>
          <a:p>
            <a:fld id="{15BE8CF6-94C7-401B-B9A2-D8A40C24D9A7}" type="slidenum">
              <a:rPr lang="es-CO" smtClean="0"/>
              <a:t>32</a:t>
            </a:fld>
            <a:endParaRPr lang="es-CO"/>
          </a:p>
        </p:txBody>
      </p:sp>
    </p:spTree>
    <p:extLst>
      <p:ext uri="{BB962C8B-B14F-4D97-AF65-F5344CB8AC3E}">
        <p14:creationId xmlns:p14="http://schemas.microsoft.com/office/powerpoint/2010/main" val="1959605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Se observan importantes avances en la colocación de créditos para proyectos agrícolas relacionadas con productos como el cacao y las flores.</a:t>
            </a:r>
          </a:p>
          <a:p>
            <a:endParaRPr lang="es-CO" dirty="0"/>
          </a:p>
        </p:txBody>
      </p:sp>
      <p:sp>
        <p:nvSpPr>
          <p:cNvPr id="4" name="Marcador de número de diapositiva 3"/>
          <p:cNvSpPr>
            <a:spLocks noGrp="1"/>
          </p:cNvSpPr>
          <p:nvPr>
            <p:ph type="sldNum" sz="quarter" idx="5"/>
          </p:nvPr>
        </p:nvSpPr>
        <p:spPr/>
        <p:txBody>
          <a:bodyPr/>
          <a:lstStyle/>
          <a:p>
            <a:fld id="{15BE8CF6-94C7-401B-B9A2-D8A40C24D9A7}" type="slidenum">
              <a:rPr lang="es-CO" smtClean="0"/>
              <a:t>33</a:t>
            </a:fld>
            <a:endParaRPr lang="es-CO"/>
          </a:p>
        </p:txBody>
      </p:sp>
    </p:spTree>
    <p:extLst>
      <p:ext uri="{BB962C8B-B14F-4D97-AF65-F5344CB8AC3E}">
        <p14:creationId xmlns:p14="http://schemas.microsoft.com/office/powerpoint/2010/main" val="3546943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Marcador de imagen de diapositiva 1">
            <a:extLst>
              <a:ext uri="{FF2B5EF4-FFF2-40B4-BE49-F238E27FC236}">
                <a16:creationId xmlns:a16="http://schemas.microsoft.com/office/drawing/2014/main" id="{7ACEBDE4-98CC-41C9-EFD9-E7BCA909D1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Marcador de notas 2">
            <a:extLst>
              <a:ext uri="{FF2B5EF4-FFF2-40B4-BE49-F238E27FC236}">
                <a16:creationId xmlns:a16="http://schemas.microsoft.com/office/drawing/2014/main" id="{E0C31F23-7792-7DB9-859E-9D915F93C53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CO" altLang="es-CO" dirty="0"/>
              <a:t>Ahora quiero resaltar el desempeño de las señales positivas de la, el mercado laboral, y el turismo.</a:t>
            </a:r>
          </a:p>
        </p:txBody>
      </p:sp>
      <p:sp>
        <p:nvSpPr>
          <p:cNvPr id="32771" name="Marcador de número de diapositiva 3">
            <a:extLst>
              <a:ext uri="{FF2B5EF4-FFF2-40B4-BE49-F238E27FC236}">
                <a16:creationId xmlns:a16="http://schemas.microsoft.com/office/drawing/2014/main" id="{DA9788C0-E941-9DCB-F63D-0E86A63172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5EA97DF8-611A-854F-BDFA-FFE36A798350}" type="slidenum">
              <a:rPr lang="es-CO" altLang="es-CO" smtClean="0">
                <a:latin typeface="Calibri" panose="020F0502020204030204" pitchFamily="34" charset="0"/>
              </a:rPr>
              <a:pPr fontAlgn="base">
                <a:spcBef>
                  <a:spcPct val="0"/>
                </a:spcBef>
                <a:spcAft>
                  <a:spcPct val="0"/>
                </a:spcAft>
              </a:pPr>
              <a:t>37</a:t>
            </a:fld>
            <a:endParaRPr lang="es-CO" altLang="es-CO">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EA4A8-D65B-5E45-A1B5-D46A5BF332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FC29CF-C486-382F-5627-9DC1FD3B89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CC8A9D-217E-9F7A-377D-BBB438802AD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636F86-8FF1-75A3-5F3D-513873268C57}"/>
              </a:ext>
            </a:extLst>
          </p:cNvPr>
          <p:cNvSpPr>
            <a:spLocks noGrp="1"/>
          </p:cNvSpPr>
          <p:nvPr>
            <p:ph type="sldNum" sz="quarter" idx="5"/>
          </p:nvPr>
        </p:nvSpPr>
        <p:spPr/>
        <p:txBody>
          <a:bodyPr/>
          <a:lstStyle/>
          <a:p>
            <a:fld id="{15BE8CF6-94C7-401B-B9A2-D8A40C24D9A7}" type="slidenum">
              <a:rPr lang="es-CO" smtClean="0"/>
              <a:t>38</a:t>
            </a:fld>
            <a:endParaRPr lang="es-CO"/>
          </a:p>
        </p:txBody>
      </p:sp>
    </p:spTree>
    <p:extLst>
      <p:ext uri="{BB962C8B-B14F-4D97-AF65-F5344CB8AC3E}">
        <p14:creationId xmlns:p14="http://schemas.microsoft.com/office/powerpoint/2010/main" val="2423043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34C82-B5CC-1E1B-C828-6F2FA120782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D78E9BC-3D41-E2E7-8487-58DC840CA546}"/>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6914C77-B0BD-9D30-78C4-0DA76EDC6C66}"/>
              </a:ext>
            </a:extLst>
          </p:cNvPr>
          <p:cNvSpPr>
            <a:spLocks noGrp="1"/>
          </p:cNvSpPr>
          <p:nvPr>
            <p:ph type="body" idx="1"/>
          </p:nvPr>
        </p:nvSpPr>
        <p:spPr/>
        <p:txBody>
          <a:bodyPr/>
          <a:lstStyle/>
          <a:p>
            <a:r>
              <a:rPr lang="es-CO" dirty="0"/>
              <a:t>La inflación está en la cabeza de todos y es una preocupación.</a:t>
            </a:r>
          </a:p>
        </p:txBody>
      </p:sp>
      <p:sp>
        <p:nvSpPr>
          <p:cNvPr id="4" name="Marcador de número de diapositiva 3">
            <a:extLst>
              <a:ext uri="{FF2B5EF4-FFF2-40B4-BE49-F238E27FC236}">
                <a16:creationId xmlns:a16="http://schemas.microsoft.com/office/drawing/2014/main" id="{46D13D6D-F57D-977D-68A0-6CA3F6D6FA1F}"/>
              </a:ext>
            </a:extLst>
          </p:cNvPr>
          <p:cNvSpPr>
            <a:spLocks noGrp="1"/>
          </p:cNvSpPr>
          <p:nvPr>
            <p:ph type="sldNum" sz="quarter" idx="5"/>
          </p:nvPr>
        </p:nvSpPr>
        <p:spPr/>
        <p:txBody>
          <a:bodyPr/>
          <a:lstStyle/>
          <a:p>
            <a:fld id="{15BE8CF6-94C7-401B-B9A2-D8A40C24D9A7}" type="slidenum">
              <a:rPr lang="es-CO" smtClean="0"/>
              <a:t>39</a:t>
            </a:fld>
            <a:endParaRPr lang="es-CO"/>
          </a:p>
        </p:txBody>
      </p:sp>
    </p:spTree>
    <p:extLst>
      <p:ext uri="{BB962C8B-B14F-4D97-AF65-F5344CB8AC3E}">
        <p14:creationId xmlns:p14="http://schemas.microsoft.com/office/powerpoint/2010/main" val="2584056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0295F-A764-CFD9-1A67-51F3DB2B52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A592FD-BB73-EDD2-5ED4-BEF43F27A5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0456A-64C9-19B8-0425-2F27EF2BB29F}"/>
              </a:ext>
            </a:extLst>
          </p:cNvPr>
          <p:cNvSpPr>
            <a:spLocks noGrp="1"/>
          </p:cNvSpPr>
          <p:nvPr>
            <p:ph type="body" idx="1"/>
          </p:nvPr>
        </p:nvSpPr>
        <p:spPr/>
        <p:txBody>
          <a:bodyPr/>
          <a:lstStyle/>
          <a:p>
            <a:r>
              <a:rPr lang="es-ES" dirty="0"/>
              <a:t>Importancia de la demanda interna en 2019, comparado con AL</a:t>
            </a:r>
            <a:endParaRPr lang="en-US" dirty="0"/>
          </a:p>
        </p:txBody>
      </p:sp>
      <p:sp>
        <p:nvSpPr>
          <p:cNvPr id="4" name="Slide Number Placeholder 3">
            <a:extLst>
              <a:ext uri="{FF2B5EF4-FFF2-40B4-BE49-F238E27FC236}">
                <a16:creationId xmlns:a16="http://schemas.microsoft.com/office/drawing/2014/main" id="{BA31B96B-175B-75EF-3304-54547514F2B4}"/>
              </a:ext>
            </a:extLst>
          </p:cNvPr>
          <p:cNvSpPr>
            <a:spLocks noGrp="1"/>
          </p:cNvSpPr>
          <p:nvPr>
            <p:ph type="sldNum" sz="quarter" idx="5"/>
          </p:nvPr>
        </p:nvSpPr>
        <p:spPr/>
        <p:txBody>
          <a:bodyPr/>
          <a:lstStyle/>
          <a:p>
            <a:fld id="{15BE8CF6-94C7-401B-B9A2-D8A40C24D9A7}" type="slidenum">
              <a:rPr lang="es-CO" smtClean="0"/>
              <a:t>44</a:t>
            </a:fld>
            <a:endParaRPr lang="es-CO"/>
          </a:p>
        </p:txBody>
      </p:sp>
    </p:spTree>
    <p:extLst>
      <p:ext uri="{BB962C8B-B14F-4D97-AF65-F5344CB8AC3E}">
        <p14:creationId xmlns:p14="http://schemas.microsoft.com/office/powerpoint/2010/main" val="2850649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FAAB6-CF97-EFB5-0E29-DA06E47596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B04AD3-26D8-FA58-0A58-C847A15F46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81E8C7-09EC-E1F0-CD7E-BBEF7C372CEF}"/>
              </a:ext>
            </a:extLst>
          </p:cNvPr>
          <p:cNvSpPr>
            <a:spLocks noGrp="1"/>
          </p:cNvSpPr>
          <p:nvPr>
            <p:ph type="body" idx="1"/>
          </p:nvPr>
        </p:nvSpPr>
        <p:spPr/>
        <p:txBody>
          <a:bodyPr/>
          <a:lstStyle/>
          <a:p>
            <a:r>
              <a:rPr lang="es-ES" dirty="0"/>
              <a:t>Importancia de la demanda interna en 2019, comparado con AL</a:t>
            </a:r>
            <a:endParaRPr lang="en-US" dirty="0"/>
          </a:p>
        </p:txBody>
      </p:sp>
      <p:sp>
        <p:nvSpPr>
          <p:cNvPr id="4" name="Slide Number Placeholder 3">
            <a:extLst>
              <a:ext uri="{FF2B5EF4-FFF2-40B4-BE49-F238E27FC236}">
                <a16:creationId xmlns:a16="http://schemas.microsoft.com/office/drawing/2014/main" id="{58050372-08B8-703B-F2BB-E35AFCC8CA8E}"/>
              </a:ext>
            </a:extLst>
          </p:cNvPr>
          <p:cNvSpPr>
            <a:spLocks noGrp="1"/>
          </p:cNvSpPr>
          <p:nvPr>
            <p:ph type="sldNum" sz="quarter" idx="5"/>
          </p:nvPr>
        </p:nvSpPr>
        <p:spPr/>
        <p:txBody>
          <a:bodyPr/>
          <a:lstStyle/>
          <a:p>
            <a:fld id="{15BE8CF6-94C7-401B-B9A2-D8A40C24D9A7}" type="slidenum">
              <a:rPr lang="es-CO" smtClean="0"/>
              <a:t>45</a:t>
            </a:fld>
            <a:endParaRPr lang="es-CO"/>
          </a:p>
        </p:txBody>
      </p:sp>
    </p:spTree>
    <p:extLst>
      <p:ext uri="{BB962C8B-B14F-4D97-AF65-F5344CB8AC3E}">
        <p14:creationId xmlns:p14="http://schemas.microsoft.com/office/powerpoint/2010/main" val="14228452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15BE8CF6-94C7-401B-B9A2-D8A40C24D9A7}" type="slidenum">
              <a:rPr lang="es-CO" smtClean="0"/>
              <a:t>49</a:t>
            </a:fld>
            <a:endParaRPr lang="es-CO"/>
          </a:p>
        </p:txBody>
      </p:sp>
    </p:spTree>
    <p:extLst>
      <p:ext uri="{BB962C8B-B14F-4D97-AF65-F5344CB8AC3E}">
        <p14:creationId xmlns:p14="http://schemas.microsoft.com/office/powerpoint/2010/main" val="522136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dirty="0">
                <a:effectLst/>
                <a:latin typeface="Calibri" panose="020F0502020204030204" pitchFamily="34" charset="0"/>
                <a:ea typeface="Calibri" panose="020F0502020204030204" pitchFamily="34" charset="0"/>
                <a:cs typeface="Times New Roman" panose="02020603050405020304" pitchFamily="18" charset="0"/>
              </a:rPr>
              <a:t>El estimado de aceleración en la economía distrital durante el 2T2024 se apoya en señales positivas en seis de las once variables que componen el IMAE (y que presentan un alto peso dentro del indicador). En el 1T2024 crecían sólo cuatro variables. No obstante, el crecimiento de la economía caleña sigue siendo una cifra discreta en términos comparativos históricos dado que se conservan cinco variables en rojo (las licencias de construcción, las exportaciones, el Índice de Confianza del Consumidor (ICC), el gasto público y los depósitos de ahorro) al decrecer en el trimestre.</a:t>
            </a:r>
            <a:endParaRPr lang="es-CO" dirty="0"/>
          </a:p>
        </p:txBody>
      </p:sp>
      <p:sp>
        <p:nvSpPr>
          <p:cNvPr id="4" name="Marcador de número de diapositiva 3"/>
          <p:cNvSpPr>
            <a:spLocks noGrp="1"/>
          </p:cNvSpPr>
          <p:nvPr>
            <p:ph type="sldNum" sz="quarter" idx="5"/>
          </p:nvPr>
        </p:nvSpPr>
        <p:spPr/>
        <p:txBody>
          <a:bodyPr/>
          <a:lstStyle/>
          <a:p>
            <a:fld id="{15BE8CF6-94C7-401B-B9A2-D8A40C24D9A7}" type="slidenum">
              <a:rPr lang="es-CO" smtClean="0"/>
              <a:t>4</a:t>
            </a:fld>
            <a:endParaRPr lang="es-CO"/>
          </a:p>
        </p:txBody>
      </p:sp>
    </p:spTree>
    <p:extLst>
      <p:ext uri="{BB962C8B-B14F-4D97-AF65-F5344CB8AC3E}">
        <p14:creationId xmlns:p14="http://schemas.microsoft.com/office/powerpoint/2010/main" val="3986847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INDUSTRIA CALI: No solo comercio y servicios son importantes en la economía de la ciudad. De acuerdo a datos de la cámara de Cali hay 161.087 empresas industriales en la ciudad con corte al año 2023. 391 grandes ( representan 0,2% del total), 1.115 medianas COLGATE PALMOLIVE COMPAÑÍA; LABORATORIO LAFRANCOL S.A.S.; POLLOS EL BUCANERO S.A.;  INGREDION COLOMBIA S.A.;  Laboratorios Baxter S.A. CARVAJAL EMPAQUES S.A.CARTONES AMERICA S.A. PLASTICOS RIMAX SAS RECKITT BENCKISER COLOMBIA S.A. TORRECAFE AGUILA ROJA Y CIA SA RECAMIER S.A. JGB S.A. QUIMICOS DEL CAUCA S.A.S</a:t>
            </a:r>
          </a:p>
        </p:txBody>
      </p:sp>
      <p:sp>
        <p:nvSpPr>
          <p:cNvPr id="4" name="Marcador de número de diapositiva 3"/>
          <p:cNvSpPr>
            <a:spLocks noGrp="1"/>
          </p:cNvSpPr>
          <p:nvPr>
            <p:ph type="sldNum" sz="quarter" idx="5"/>
          </p:nvPr>
        </p:nvSpPr>
        <p:spPr/>
        <p:txBody>
          <a:bodyPr/>
          <a:lstStyle/>
          <a:p>
            <a:fld id="{15BE8CF6-94C7-401B-B9A2-D8A40C24D9A7}" type="slidenum">
              <a:rPr lang="es-CO" smtClean="0"/>
              <a:t>5</a:t>
            </a:fld>
            <a:endParaRPr lang="es-CO"/>
          </a:p>
        </p:txBody>
      </p:sp>
    </p:spTree>
    <p:extLst>
      <p:ext uri="{BB962C8B-B14F-4D97-AF65-F5344CB8AC3E}">
        <p14:creationId xmlns:p14="http://schemas.microsoft.com/office/powerpoint/2010/main" val="3109942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ct val="107000"/>
              </a:lnSpc>
              <a:spcAft>
                <a:spcPts val="800"/>
              </a:spcAft>
            </a:pPr>
            <a:r>
              <a:rPr lang="es-ES" sz="1800" b="1" dirty="0">
                <a:effectLst/>
                <a:latin typeface="Calibri" panose="020F0502020204030204" pitchFamily="34" charset="0"/>
                <a:ea typeface="Calibri" panose="020F0502020204030204" pitchFamily="34" charset="0"/>
                <a:cs typeface="Times New Roman" panose="02020603050405020304" pitchFamily="18" charset="0"/>
              </a:rPr>
              <a:t>En el 2T2024 Cali nuevamente presentó un mayor crecimiento comparado con el promedio nacional</a:t>
            </a:r>
            <a:r>
              <a:rPr lang="es-ES" sz="1800" dirty="0">
                <a:effectLst/>
                <a:latin typeface="Calibri" panose="020F0502020204030204" pitchFamily="34" charset="0"/>
                <a:ea typeface="Calibri" panose="020F0502020204030204" pitchFamily="34" charset="0"/>
                <a:cs typeface="Times New Roman" panose="02020603050405020304" pitchFamily="18" charset="0"/>
              </a:rPr>
              <a:t>, el cual se ubicó en +1,8%. </a:t>
            </a:r>
            <a:r>
              <a:rPr lang="es-CO" sz="1800" dirty="0">
                <a:effectLst/>
                <a:latin typeface="Calibri" panose="020F0502020204030204" pitchFamily="34" charset="0"/>
                <a:ea typeface="Calibri" panose="020F0502020204030204" pitchFamily="34" charset="0"/>
                <a:cs typeface="Times New Roman" panose="02020603050405020304" pitchFamily="18" charset="0"/>
              </a:rPr>
              <a:t>Seis de las once variables que componen el IMAE Cali y que tienen un alto peso en la actividad productiva distrital presentaron mejores dinámicas frente al referente nacional . El índice de producción industrial, el consumo de energía comercial, y la ocupación hotelera se expandieron en el trimestre en Cali mientras decrecen en el agregado nacional. Ello explica estadísticamente el mayor crecimiento distrital comparado con el promedio nacional. En comparación con el resultado de todo el departamento, el resultado del distrito también se ubicó por encima del resultado del IMAE Valle en el agregado del 2T2024 (0,7%).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Marcador de número de diapositiva 3"/>
          <p:cNvSpPr>
            <a:spLocks noGrp="1"/>
          </p:cNvSpPr>
          <p:nvPr>
            <p:ph type="sldNum" sz="quarter" idx="5"/>
          </p:nvPr>
        </p:nvSpPr>
        <p:spPr/>
        <p:txBody>
          <a:bodyPr/>
          <a:lstStyle/>
          <a:p>
            <a:fld id="{15BE8CF6-94C7-401B-B9A2-D8A40C24D9A7}" type="slidenum">
              <a:rPr lang="es-CO" smtClean="0"/>
              <a:t>6</a:t>
            </a:fld>
            <a:endParaRPr lang="es-CO"/>
          </a:p>
        </p:txBody>
      </p:sp>
    </p:spTree>
    <p:extLst>
      <p:ext uri="{BB962C8B-B14F-4D97-AF65-F5344CB8AC3E}">
        <p14:creationId xmlns:p14="http://schemas.microsoft.com/office/powerpoint/2010/main" val="760171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No solo comercio y servicios son importantes en la economía de la ciudad. De acuerdo a datos de la cámara de Cali hay 161.087 empresas industriales en la ciudad con corte al año 2023. 391 grandes ( representan 0,2% del total), 1.115 medianas COLGATE PALMOLIVE COMPAÑÍA LABORATORIO FRANCO COLOMBIANO LAFRANCOL S.A.S.  POLLOS EL BUCANERO S.A.  INGREDION COLOMBIA S.A. Laboratorios Baxter S.A. CARVAJAL EMPAQUES S.A.</a:t>
            </a:r>
          </a:p>
          <a:p>
            <a:r>
              <a:rPr lang="es-ES" dirty="0"/>
              <a:t>CARTONES AMERICA S.A. PLASTICOS RIMAX SAS RECKITT BENCKISER COLOMBIA S.A. TORRECAFE AGUILA ROJA Y CIA SA RECAMIER S.A. JGB S.A. QUIMICOS DEL CAUCA S.A.S</a:t>
            </a:r>
          </a:p>
          <a:p>
            <a:endParaRPr lang="en-US" dirty="0"/>
          </a:p>
        </p:txBody>
      </p:sp>
      <p:sp>
        <p:nvSpPr>
          <p:cNvPr id="4" name="Slide Number Placeholder 3"/>
          <p:cNvSpPr>
            <a:spLocks noGrp="1"/>
          </p:cNvSpPr>
          <p:nvPr>
            <p:ph type="sldNum" sz="quarter" idx="5"/>
          </p:nvPr>
        </p:nvSpPr>
        <p:spPr/>
        <p:txBody>
          <a:bodyPr/>
          <a:lstStyle/>
          <a:p>
            <a:fld id="{15BE8CF6-94C7-401B-B9A2-D8A40C24D9A7}" type="slidenum">
              <a:rPr lang="es-CO" smtClean="0"/>
              <a:t>7</a:t>
            </a:fld>
            <a:endParaRPr lang="es-CO"/>
          </a:p>
        </p:txBody>
      </p:sp>
    </p:spTree>
    <p:extLst>
      <p:ext uri="{BB962C8B-B14F-4D97-AF65-F5344CB8AC3E}">
        <p14:creationId xmlns:p14="http://schemas.microsoft.com/office/powerpoint/2010/main" val="335331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E8CF6-94C7-401B-B9A2-D8A40C24D9A7}" type="slidenum">
              <a:rPr lang="es-CO" smtClean="0"/>
              <a:t>8</a:t>
            </a:fld>
            <a:endParaRPr lang="es-CO"/>
          </a:p>
        </p:txBody>
      </p:sp>
    </p:spTree>
    <p:extLst>
      <p:ext uri="{BB962C8B-B14F-4D97-AF65-F5344CB8AC3E}">
        <p14:creationId xmlns:p14="http://schemas.microsoft.com/office/powerpoint/2010/main" val="2300980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BE8CF6-94C7-401B-B9A2-D8A40C24D9A7}" type="slidenum">
              <a:rPr lang="es-CO" smtClean="0"/>
              <a:t>9</a:t>
            </a:fld>
            <a:endParaRPr lang="es-CO"/>
          </a:p>
        </p:txBody>
      </p:sp>
    </p:spTree>
    <p:extLst>
      <p:ext uri="{BB962C8B-B14F-4D97-AF65-F5344CB8AC3E}">
        <p14:creationId xmlns:p14="http://schemas.microsoft.com/office/powerpoint/2010/main" val="1264219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dirty="0"/>
              <a:t>El </a:t>
            </a:r>
            <a:r>
              <a:rPr lang="es-CO" b="1" dirty="0"/>
              <a:t>Índice Departamental de Internacionalización (IDI)</a:t>
            </a:r>
            <a:r>
              <a:rPr lang="es-CO" dirty="0"/>
              <a:t> se consolida como una herramienta clave para medir y mejorar la inserción de las regiones colombianas en el ámbito internacional. Mide el grado de inserción de los departamentos colombianos en la economía global, evaluando variables que representan cuatro áreas: talento humano, empresas, comercio exterior de bienes y servicios, y el ecosistema de ciencia, tecnología e innovación. </a:t>
            </a:r>
            <a:r>
              <a:rPr lang="es-CO" b="1" u="sng" dirty="0">
                <a:solidFill>
                  <a:srgbClr val="FF0000"/>
                </a:solidFill>
              </a:rPr>
              <a:t>Su escala va de 0 a 10, donde un puntaje más alto indica un nivel mayor de internacionalización</a:t>
            </a:r>
            <a:r>
              <a:rPr lang="es-CO" dirty="0"/>
              <a:t>. La construcción del índice considera el uso que hacen las entidades regionales de programas nacionales para internacionalización y los esfuerzos locales, utilizando un total de 40 variables actualizadas anualmente para reflejar las condiciones regionales actuales</a:t>
            </a:r>
          </a:p>
        </p:txBody>
      </p:sp>
      <p:sp>
        <p:nvSpPr>
          <p:cNvPr id="4" name="Marcador de número de diapositiva 3"/>
          <p:cNvSpPr>
            <a:spLocks noGrp="1"/>
          </p:cNvSpPr>
          <p:nvPr>
            <p:ph type="sldNum" sz="quarter" idx="5"/>
          </p:nvPr>
        </p:nvSpPr>
        <p:spPr/>
        <p:txBody>
          <a:bodyPr/>
          <a:lstStyle/>
          <a:p>
            <a:fld id="{15BE8CF6-94C7-401B-B9A2-D8A40C24D9A7}" type="slidenum">
              <a:rPr lang="es-CO" smtClean="0"/>
              <a:t>13</a:t>
            </a:fld>
            <a:endParaRPr lang="es-CO"/>
          </a:p>
        </p:txBody>
      </p:sp>
    </p:spTree>
    <p:extLst>
      <p:ext uri="{BB962C8B-B14F-4D97-AF65-F5344CB8AC3E}">
        <p14:creationId xmlns:p14="http://schemas.microsoft.com/office/powerpoint/2010/main" val="500603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ULO">
    <p:bg>
      <p:bgPr>
        <a:solidFill>
          <a:srgbClr val="063149"/>
        </a:solidFill>
        <a:effectLst/>
      </p:bgPr>
    </p:bg>
    <p:spTree>
      <p:nvGrpSpPr>
        <p:cNvPr id="1" name=""/>
        <p:cNvGrpSpPr/>
        <p:nvPr/>
      </p:nvGrpSpPr>
      <p:grpSpPr>
        <a:xfrm>
          <a:off x="0" y="0"/>
          <a:ext cx="0" cy="0"/>
          <a:chOff x="0" y="0"/>
          <a:chExt cx="0" cy="0"/>
        </a:xfrm>
      </p:grpSpPr>
      <p:sp>
        <p:nvSpPr>
          <p:cNvPr id="13" name="Elipse 12"/>
          <p:cNvSpPr/>
          <p:nvPr userDrawn="1"/>
        </p:nvSpPr>
        <p:spPr>
          <a:xfrm>
            <a:off x="157549" y="-3188507"/>
            <a:ext cx="11333776" cy="11333776"/>
          </a:xfrm>
          <a:prstGeom prst="ellipse">
            <a:avLst/>
          </a:prstGeom>
          <a:gradFill flip="none" rotWithShape="1">
            <a:gsLst>
              <a:gs pos="100000">
                <a:srgbClr val="4D99CD"/>
              </a:gs>
              <a:gs pos="0">
                <a:srgbClr val="063149"/>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t>     </a:t>
            </a:r>
          </a:p>
        </p:txBody>
      </p:sp>
      <p:sp>
        <p:nvSpPr>
          <p:cNvPr id="2" name="Título 1"/>
          <p:cNvSpPr>
            <a:spLocks noGrp="1"/>
          </p:cNvSpPr>
          <p:nvPr>
            <p:ph type="ctrTitle"/>
          </p:nvPr>
        </p:nvSpPr>
        <p:spPr>
          <a:xfrm>
            <a:off x="2783428" y="1865412"/>
            <a:ext cx="5674771" cy="1180093"/>
          </a:xfrm>
        </p:spPr>
        <p:txBody>
          <a:bodyPr>
            <a:normAutofit/>
          </a:bodyPr>
          <a:lstStyle>
            <a:lvl1pPr algn="r">
              <a:defRPr sz="3600">
                <a:solidFill>
                  <a:srgbClr val="FFFFFF"/>
                </a:solidFill>
              </a:defRPr>
            </a:lvl1pPr>
          </a:lstStyle>
          <a:p>
            <a:r>
              <a:rPr lang="es-ES_tradnl" dirty="0"/>
              <a:t>Clic para editar título</a:t>
            </a:r>
            <a:endParaRPr lang="es-ES" dirty="0"/>
          </a:p>
        </p:txBody>
      </p:sp>
      <p:sp>
        <p:nvSpPr>
          <p:cNvPr id="3" name="Subtítulo 2"/>
          <p:cNvSpPr>
            <a:spLocks noGrp="1"/>
          </p:cNvSpPr>
          <p:nvPr>
            <p:ph type="subTitle" idx="1"/>
          </p:nvPr>
        </p:nvSpPr>
        <p:spPr>
          <a:xfrm>
            <a:off x="4192540" y="3411466"/>
            <a:ext cx="4265659" cy="1579665"/>
          </a:xfrm>
        </p:spPr>
        <p:txBody>
          <a:bodyPr>
            <a:normAutofit/>
          </a:bodyPr>
          <a:lstStyle>
            <a:lvl1pPr marL="0" indent="0" algn="r">
              <a:buNone/>
              <a:defRPr sz="24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dirty="0"/>
              <a:t>Haga clic para modificar el estilo de subtítulo del patrón</a:t>
            </a:r>
            <a:endParaRPr lang="es-ES" dirty="0"/>
          </a:p>
        </p:txBody>
      </p:sp>
      <p:cxnSp>
        <p:nvCxnSpPr>
          <p:cNvPr id="9" name="Conector recto 8"/>
          <p:cNvCxnSpPr/>
          <p:nvPr userDrawn="1"/>
        </p:nvCxnSpPr>
        <p:spPr>
          <a:xfrm flipH="1">
            <a:off x="4192540" y="3254845"/>
            <a:ext cx="4166446" cy="0"/>
          </a:xfrm>
          <a:prstGeom prst="line">
            <a:avLst/>
          </a:prstGeom>
          <a:ln w="28575" cmpd="sng">
            <a:solidFill>
              <a:srgbClr val="FFFFFF"/>
            </a:solidFill>
          </a:ln>
        </p:spPr>
        <p:style>
          <a:lnRef idx="1">
            <a:schemeClr val="accent3"/>
          </a:lnRef>
          <a:fillRef idx="0">
            <a:schemeClr val="accent3"/>
          </a:fillRef>
          <a:effectRef idx="0">
            <a:schemeClr val="accent3"/>
          </a:effectRef>
          <a:fontRef idx="minor">
            <a:schemeClr val="tx1"/>
          </a:fontRef>
        </p:style>
      </p:cxnSp>
      <p:pic>
        <p:nvPicPr>
          <p:cNvPr id="14" name="Imagen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10139" y="-1176198"/>
            <a:ext cx="5014756" cy="5043134"/>
          </a:xfrm>
          <a:prstGeom prst="rect">
            <a:avLst/>
          </a:prstGeom>
        </p:spPr>
      </p:pic>
      <p:pic>
        <p:nvPicPr>
          <p:cNvPr id="4" name="Imagen 3"/>
          <p:cNvPicPr>
            <a:picLocks noChangeAspect="1"/>
          </p:cNvPicPr>
          <p:nvPr userDrawn="1"/>
        </p:nvPicPr>
        <p:blipFill>
          <a:blip r:embed="rId3"/>
          <a:stretch>
            <a:fillRect/>
          </a:stretch>
        </p:blipFill>
        <p:spPr>
          <a:xfrm>
            <a:off x="5444385" y="5221657"/>
            <a:ext cx="2869704" cy="1200590"/>
          </a:xfrm>
          <a:prstGeom prst="rect">
            <a:avLst/>
          </a:prstGeom>
        </p:spPr>
      </p:pic>
      <p:pic>
        <p:nvPicPr>
          <p:cNvPr id="10" name="Imagen 9">
            <a:extLst>
              <a:ext uri="{FF2B5EF4-FFF2-40B4-BE49-F238E27FC236}">
                <a16:creationId xmlns:a16="http://schemas.microsoft.com/office/drawing/2014/main" id="{E06C2776-46EE-49FF-AAAE-9C60D6D910B1}"/>
              </a:ext>
            </a:extLst>
          </p:cNvPr>
          <p:cNvPicPr>
            <a:picLocks noChangeAspect="1"/>
          </p:cNvPicPr>
          <p:nvPr userDrawn="1"/>
        </p:nvPicPr>
        <p:blipFill rotWithShape="1">
          <a:blip r:embed="rId4"/>
          <a:srcRect l="54442" r="14198" b="31576"/>
          <a:stretch/>
        </p:blipFill>
        <p:spPr>
          <a:xfrm>
            <a:off x="3410820" y="5147749"/>
            <a:ext cx="1567580" cy="1256013"/>
          </a:xfrm>
          <a:prstGeom prst="rect">
            <a:avLst/>
          </a:prstGeom>
        </p:spPr>
      </p:pic>
    </p:spTree>
    <p:extLst>
      <p:ext uri="{BB962C8B-B14F-4D97-AF65-F5344CB8AC3E}">
        <p14:creationId xmlns:p14="http://schemas.microsoft.com/office/powerpoint/2010/main" val="368377124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eño personalizado">
    <p:bg>
      <p:bgRef idx="1001">
        <a:schemeClr val="bg2"/>
      </p:bgRef>
    </p:bg>
    <p:spTree>
      <p:nvGrpSpPr>
        <p:cNvPr id="1" name=""/>
        <p:cNvGrpSpPr/>
        <p:nvPr/>
      </p:nvGrpSpPr>
      <p:grpSpPr>
        <a:xfrm>
          <a:off x="0" y="0"/>
          <a:ext cx="0" cy="0"/>
          <a:chOff x="0" y="0"/>
          <a:chExt cx="0" cy="0"/>
        </a:xfrm>
      </p:grpSpPr>
      <p:pic>
        <p:nvPicPr>
          <p:cNvPr id="6" name="Imagen 5" descr="analyzing-brainstorming-business-1080853.jpg"/>
          <p:cNvPicPr>
            <a:picLocks noChangeAspect="1"/>
          </p:cNvPicPr>
          <p:nvPr userDrawn="1"/>
        </p:nvPicPr>
        <p:blipFill rotWithShape="1">
          <a:blip r:embed="rId2" cstate="screen">
            <a:extLst>
              <a:ext uri="{28A0092B-C50C-407E-A947-70E740481C1C}">
                <a14:useLocalDpi xmlns:a14="http://schemas.microsoft.com/office/drawing/2010/main"/>
              </a:ext>
            </a:extLst>
          </a:blip>
          <a:srcRect t="51675"/>
          <a:stretch/>
        </p:blipFill>
        <p:spPr>
          <a:xfrm>
            <a:off x="0" y="-217714"/>
            <a:ext cx="9144000" cy="2949642"/>
          </a:xfrm>
          <a:prstGeom prst="rect">
            <a:avLst/>
          </a:prstGeom>
          <a:ln>
            <a:noFill/>
          </a:ln>
        </p:spPr>
      </p:pic>
      <p:sp>
        <p:nvSpPr>
          <p:cNvPr id="7" name="Triángulo rectángulo 6"/>
          <p:cNvSpPr/>
          <p:nvPr userDrawn="1"/>
        </p:nvSpPr>
        <p:spPr>
          <a:xfrm>
            <a:off x="0" y="81308"/>
            <a:ext cx="9161416" cy="2650620"/>
          </a:xfrm>
          <a:prstGeom prst="rtTriangle">
            <a:avLst/>
          </a:prstGeom>
          <a:gradFill flip="none" rotWithShape="1">
            <a:gsLst>
              <a:gs pos="0">
                <a:schemeClr val="lt1"/>
              </a:gs>
              <a:gs pos="100000">
                <a:srgbClr val="063149"/>
              </a:gs>
            </a:gsLst>
            <a:lin ang="0" scaled="1"/>
            <a:tileRect/>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p>
        </p:txBody>
      </p:sp>
    </p:spTree>
    <p:extLst>
      <p:ext uri="{BB962C8B-B14F-4D97-AF65-F5344CB8AC3E}">
        <p14:creationId xmlns:p14="http://schemas.microsoft.com/office/powerpoint/2010/main" val="3066106348"/>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IERRE">
    <p:bg>
      <p:bgRef idx="1001">
        <a:schemeClr val="bg2"/>
      </p:bgRef>
    </p:bg>
    <p:spTree>
      <p:nvGrpSpPr>
        <p:cNvPr id="1" name=""/>
        <p:cNvGrpSpPr/>
        <p:nvPr/>
      </p:nvGrpSpPr>
      <p:grpSpPr>
        <a:xfrm>
          <a:off x="0" y="0"/>
          <a:ext cx="0" cy="0"/>
          <a:chOff x="0" y="0"/>
          <a:chExt cx="0" cy="0"/>
        </a:xfrm>
      </p:grpSpPr>
      <p:pic>
        <p:nvPicPr>
          <p:cNvPr id="7" name="Imagen 6" descr="img73328.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6513"/>
            <a:ext cx="9144000" cy="6864513"/>
          </a:xfrm>
          <a:prstGeom prst="rect">
            <a:avLst/>
          </a:prstGeom>
        </p:spPr>
      </p:pic>
      <p:sp>
        <p:nvSpPr>
          <p:cNvPr id="8" name="Rectángulo 7"/>
          <p:cNvSpPr/>
          <p:nvPr userDrawn="1"/>
        </p:nvSpPr>
        <p:spPr>
          <a:xfrm>
            <a:off x="0" y="-6513"/>
            <a:ext cx="9144000" cy="6864513"/>
          </a:xfrm>
          <a:prstGeom prst="rect">
            <a:avLst/>
          </a:prstGeom>
          <a:solidFill>
            <a:schemeClr val="accent4">
              <a:alpha val="4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7" name="Elipse 16"/>
          <p:cNvSpPr/>
          <p:nvPr userDrawn="1"/>
        </p:nvSpPr>
        <p:spPr>
          <a:xfrm>
            <a:off x="-503630" y="-1011902"/>
            <a:ext cx="2909098" cy="2909098"/>
          </a:xfrm>
          <a:prstGeom prst="ellipse">
            <a:avLst/>
          </a:prstGeom>
          <a:solidFill>
            <a:srgbClr val="4D99CD"/>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sp>
        <p:nvSpPr>
          <p:cNvPr id="20" name="Elipse 19"/>
          <p:cNvSpPr/>
          <p:nvPr userDrawn="1"/>
        </p:nvSpPr>
        <p:spPr>
          <a:xfrm>
            <a:off x="-839551" y="-1347823"/>
            <a:ext cx="3580940" cy="3580940"/>
          </a:xfrm>
          <a:prstGeom prst="ellipse">
            <a:avLst/>
          </a:prstGeom>
          <a:noFill/>
          <a:ln w="28575" cmpd="sng">
            <a:gradFill flip="none" rotWithShape="1">
              <a:gsLst>
                <a:gs pos="100000">
                  <a:schemeClr val="accent1"/>
                </a:gs>
                <a:gs pos="0">
                  <a:srgbClr val="063149"/>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sp>
        <p:nvSpPr>
          <p:cNvPr id="22" name="Elipse 21"/>
          <p:cNvSpPr/>
          <p:nvPr userDrawn="1"/>
        </p:nvSpPr>
        <p:spPr>
          <a:xfrm>
            <a:off x="1785818" y="-530408"/>
            <a:ext cx="1321020" cy="1360791"/>
          </a:xfrm>
          <a:prstGeom prst="ellipse">
            <a:avLst/>
          </a:prstGeom>
          <a:solidFill>
            <a:srgbClr val="063149"/>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sp>
        <p:nvSpPr>
          <p:cNvPr id="23" name="Elipse 22"/>
          <p:cNvSpPr/>
          <p:nvPr userDrawn="1"/>
        </p:nvSpPr>
        <p:spPr>
          <a:xfrm>
            <a:off x="7053508" y="4201825"/>
            <a:ext cx="3531595" cy="3531595"/>
          </a:xfrm>
          <a:prstGeom prst="ellipse">
            <a:avLst/>
          </a:prstGeom>
          <a:gradFill flip="none" rotWithShape="1">
            <a:gsLst>
              <a:gs pos="0">
                <a:srgbClr val="4D99CD"/>
              </a:gs>
              <a:gs pos="100000">
                <a:srgbClr val="063149"/>
              </a:gs>
            </a:gsLst>
            <a:lin ang="0" scaled="1"/>
            <a:tileRect/>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sp>
        <p:nvSpPr>
          <p:cNvPr id="24" name="Elipse 23"/>
          <p:cNvSpPr/>
          <p:nvPr userDrawn="1"/>
        </p:nvSpPr>
        <p:spPr>
          <a:xfrm>
            <a:off x="8565509" y="3697975"/>
            <a:ext cx="777389" cy="777389"/>
          </a:xfrm>
          <a:prstGeom prst="ellipse">
            <a:avLst/>
          </a:prstGeom>
          <a:solidFill>
            <a:srgbClr val="4D99CD"/>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spTree>
    <p:extLst>
      <p:ext uri="{BB962C8B-B14F-4D97-AF65-F5344CB8AC3E}">
        <p14:creationId xmlns:p14="http://schemas.microsoft.com/office/powerpoint/2010/main" val="31375446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INTRODUCCIÓN">
    <p:bg>
      <p:bgRef idx="1001">
        <a:schemeClr val="bg2"/>
      </p:bgRef>
    </p:bg>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1924853" y="285056"/>
            <a:ext cx="3378549" cy="927137"/>
          </a:xfrm>
        </p:spPr>
        <p:txBody>
          <a:bodyPr>
            <a:normAutofit/>
          </a:bodyPr>
          <a:lstStyle>
            <a:lvl1pPr algn="l">
              <a:defRPr sz="3200"/>
            </a:lvl1pPr>
          </a:lstStyle>
          <a:p>
            <a:r>
              <a:rPr lang="es-ES_tradnl" dirty="0"/>
              <a:t>INTRUDUCCIÓN</a:t>
            </a:r>
            <a:endParaRPr lang="es-ES" dirty="0"/>
          </a:p>
        </p:txBody>
      </p:sp>
      <p:sp>
        <p:nvSpPr>
          <p:cNvPr id="8" name="Elipse 7"/>
          <p:cNvSpPr/>
          <p:nvPr userDrawn="1"/>
        </p:nvSpPr>
        <p:spPr>
          <a:xfrm>
            <a:off x="457200" y="191786"/>
            <a:ext cx="1020407" cy="1020407"/>
          </a:xfrm>
          <a:prstGeom prst="ellipse">
            <a:avLst/>
          </a:prstGeom>
          <a:noFill/>
          <a:ln w="28575" cmpd="sng">
            <a:gradFill flip="none" rotWithShape="1">
              <a:gsLst>
                <a:gs pos="100000">
                  <a:schemeClr val="accent1"/>
                </a:gs>
                <a:gs pos="0">
                  <a:srgbClr val="063149"/>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effectLst/>
            </a:endParaRPr>
          </a:p>
        </p:txBody>
      </p:sp>
      <p:sp>
        <p:nvSpPr>
          <p:cNvPr id="7" name="Elipse 6"/>
          <p:cNvSpPr/>
          <p:nvPr userDrawn="1"/>
        </p:nvSpPr>
        <p:spPr>
          <a:xfrm>
            <a:off x="-288570" y="-370663"/>
            <a:ext cx="1089815" cy="1089815"/>
          </a:xfrm>
          <a:prstGeom prst="ellipse">
            <a:avLst/>
          </a:prstGeom>
          <a:solidFill>
            <a:srgbClr val="4D99CD"/>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cxnSp>
        <p:nvCxnSpPr>
          <p:cNvPr id="14" name="Conector recto 13"/>
          <p:cNvCxnSpPr>
            <a:stCxn id="8" idx="5"/>
          </p:cNvCxnSpPr>
          <p:nvPr userDrawn="1"/>
        </p:nvCxnSpPr>
        <p:spPr>
          <a:xfrm flipV="1">
            <a:off x="1328172" y="1047526"/>
            <a:ext cx="3905495" cy="15232"/>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8" name="Elipse 17"/>
          <p:cNvSpPr/>
          <p:nvPr userDrawn="1"/>
        </p:nvSpPr>
        <p:spPr>
          <a:xfrm>
            <a:off x="6545508" y="3723132"/>
            <a:ext cx="3531595" cy="3531595"/>
          </a:xfrm>
          <a:prstGeom prst="ellipse">
            <a:avLst/>
          </a:prstGeom>
          <a:gradFill flip="none" rotWithShape="1">
            <a:gsLst>
              <a:gs pos="0">
                <a:srgbClr val="4D99CD"/>
              </a:gs>
              <a:gs pos="100000">
                <a:srgbClr val="063149"/>
              </a:gs>
            </a:gsLst>
            <a:lin ang="0" scaled="1"/>
            <a:tileRect/>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pic>
        <p:nvPicPr>
          <p:cNvPr id="15" name="Imagen 14" descr="analytics-blur-business-590045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15035" y="3804844"/>
            <a:ext cx="3513221" cy="3557692"/>
          </a:xfrm>
          <a:prstGeom prst="rect">
            <a:avLst/>
          </a:prstGeom>
        </p:spPr>
      </p:pic>
    </p:spTree>
    <p:extLst>
      <p:ext uri="{BB962C8B-B14F-4D97-AF65-F5344CB8AC3E}">
        <p14:creationId xmlns:p14="http://schemas.microsoft.com/office/powerpoint/2010/main" val="1573699180"/>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ÑETAS">
    <p:bg>
      <p:bgRef idx="1001">
        <a:schemeClr val="bg2"/>
      </p:bgRef>
    </p:bg>
    <p:spTree>
      <p:nvGrpSpPr>
        <p:cNvPr id="1" name=""/>
        <p:cNvGrpSpPr/>
        <p:nvPr/>
      </p:nvGrpSpPr>
      <p:grpSpPr>
        <a:xfrm>
          <a:off x="0" y="0"/>
          <a:ext cx="0" cy="0"/>
          <a:chOff x="0" y="0"/>
          <a:chExt cx="0" cy="0"/>
        </a:xfrm>
      </p:grpSpPr>
      <p:pic>
        <p:nvPicPr>
          <p:cNvPr id="7" name="Imagen 6" descr="aerial-shot-building-business-2226458.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V="1">
            <a:off x="0" y="0"/>
            <a:ext cx="3860784" cy="6858000"/>
          </a:xfrm>
          <a:prstGeom prst="rect">
            <a:avLst/>
          </a:prstGeom>
          <a:ln>
            <a:noFill/>
          </a:ln>
        </p:spPr>
      </p:pic>
      <p:sp>
        <p:nvSpPr>
          <p:cNvPr id="8" name="Rectángulo 7"/>
          <p:cNvSpPr/>
          <p:nvPr userDrawn="1"/>
        </p:nvSpPr>
        <p:spPr>
          <a:xfrm>
            <a:off x="0" y="0"/>
            <a:ext cx="3860784" cy="6858000"/>
          </a:xfrm>
          <a:prstGeom prst="rect">
            <a:avLst/>
          </a:prstGeom>
          <a:solidFill>
            <a:schemeClr val="accent4">
              <a:lumMod val="95000"/>
              <a:lumOff val="5000"/>
              <a:alpha val="48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ES"/>
          </a:p>
        </p:txBody>
      </p:sp>
      <p:sp>
        <p:nvSpPr>
          <p:cNvPr id="6" name="Elipse 5"/>
          <p:cNvSpPr/>
          <p:nvPr userDrawn="1"/>
        </p:nvSpPr>
        <p:spPr>
          <a:xfrm>
            <a:off x="-1231747" y="-880787"/>
            <a:ext cx="2463494" cy="2463494"/>
          </a:xfrm>
          <a:prstGeom prst="ellipse">
            <a:avLst/>
          </a:prstGeom>
          <a:noFill/>
          <a:ln w="28575" cmpd="sng">
            <a:gradFill flip="none" rotWithShape="1">
              <a:gsLst>
                <a:gs pos="100000">
                  <a:schemeClr val="accent1"/>
                </a:gs>
                <a:gs pos="0">
                  <a:srgbClr val="063149"/>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sp>
        <p:nvSpPr>
          <p:cNvPr id="9" name="Elipse 8"/>
          <p:cNvSpPr/>
          <p:nvPr userDrawn="1"/>
        </p:nvSpPr>
        <p:spPr>
          <a:xfrm>
            <a:off x="1046010" y="-47386"/>
            <a:ext cx="246409" cy="246409"/>
          </a:xfrm>
          <a:prstGeom prst="ellipse">
            <a:avLst/>
          </a:prstGeom>
          <a:solidFill>
            <a:srgbClr val="4D99CD"/>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cxnSp>
        <p:nvCxnSpPr>
          <p:cNvPr id="13" name="Conector recto 12"/>
          <p:cNvCxnSpPr/>
          <p:nvPr userDrawn="1"/>
        </p:nvCxnSpPr>
        <p:spPr>
          <a:xfrm>
            <a:off x="4340971" y="1181646"/>
            <a:ext cx="4557702"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753780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FICAS">
    <p:bg>
      <p:bgRef idx="1001">
        <a:schemeClr val="bg2"/>
      </p:bgRef>
    </p:bg>
    <p:spTree>
      <p:nvGrpSpPr>
        <p:cNvPr id="1" name=""/>
        <p:cNvGrpSpPr/>
        <p:nvPr/>
      </p:nvGrpSpPr>
      <p:grpSpPr>
        <a:xfrm>
          <a:off x="0" y="0"/>
          <a:ext cx="0" cy="0"/>
          <a:chOff x="0" y="0"/>
          <a:chExt cx="0" cy="0"/>
        </a:xfrm>
      </p:grpSpPr>
      <p:sp>
        <p:nvSpPr>
          <p:cNvPr id="11" name="Elipse 10"/>
          <p:cNvSpPr/>
          <p:nvPr userDrawn="1"/>
        </p:nvSpPr>
        <p:spPr>
          <a:xfrm>
            <a:off x="7105172" y="-877098"/>
            <a:ext cx="2331613" cy="2331613"/>
          </a:xfrm>
          <a:prstGeom prst="ellipse">
            <a:avLst/>
          </a:prstGeom>
          <a:solidFill>
            <a:srgbClr val="4D99CD"/>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ES" dirty="0">
              <a:solidFill>
                <a:srgbClr val="FFFFFF"/>
              </a:solidFill>
            </a:endParaRPr>
          </a:p>
        </p:txBody>
      </p:sp>
      <p:pic>
        <p:nvPicPr>
          <p:cNvPr id="13" name="Imagen 1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31947" y="598270"/>
            <a:ext cx="1993701" cy="1894099"/>
          </a:xfrm>
          <a:prstGeom prst="rect">
            <a:avLst/>
          </a:prstGeom>
        </p:spPr>
      </p:pic>
      <p:sp>
        <p:nvSpPr>
          <p:cNvPr id="10" name="Elipse 9"/>
          <p:cNvSpPr/>
          <p:nvPr userDrawn="1"/>
        </p:nvSpPr>
        <p:spPr>
          <a:xfrm>
            <a:off x="6072530" y="-877098"/>
            <a:ext cx="1348279" cy="1388872"/>
          </a:xfrm>
          <a:prstGeom prst="ellipse">
            <a:avLst/>
          </a:prstGeom>
          <a:solidFill>
            <a:srgbClr val="063149"/>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sp>
        <p:nvSpPr>
          <p:cNvPr id="14" name="Elipse 13"/>
          <p:cNvSpPr/>
          <p:nvPr userDrawn="1"/>
        </p:nvSpPr>
        <p:spPr>
          <a:xfrm>
            <a:off x="7377341" y="493863"/>
            <a:ext cx="2102912" cy="2102912"/>
          </a:xfrm>
          <a:prstGeom prst="ellipse">
            <a:avLst/>
          </a:prstGeom>
          <a:noFill/>
          <a:ln w="28575" cmpd="sng">
            <a:gradFill flip="none" rotWithShape="1">
              <a:gsLst>
                <a:gs pos="100000">
                  <a:schemeClr val="accent1"/>
                </a:gs>
                <a:gs pos="0">
                  <a:srgbClr val="063149"/>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cxnSp>
        <p:nvCxnSpPr>
          <p:cNvPr id="15" name="Conector recto 14"/>
          <p:cNvCxnSpPr/>
          <p:nvPr userDrawn="1"/>
        </p:nvCxnSpPr>
        <p:spPr>
          <a:xfrm>
            <a:off x="899615" y="757900"/>
            <a:ext cx="4160888"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51174950"/>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GRAFICAS">
    <p:bg>
      <p:bgRef idx="1001">
        <a:schemeClr val="bg2"/>
      </p:bgRef>
    </p:bg>
    <p:spTree>
      <p:nvGrpSpPr>
        <p:cNvPr id="1" name=""/>
        <p:cNvGrpSpPr/>
        <p:nvPr/>
      </p:nvGrpSpPr>
      <p:grpSpPr>
        <a:xfrm>
          <a:off x="0" y="0"/>
          <a:ext cx="0" cy="0"/>
          <a:chOff x="0" y="0"/>
          <a:chExt cx="0" cy="0"/>
        </a:xfrm>
      </p:grpSpPr>
      <p:cxnSp>
        <p:nvCxnSpPr>
          <p:cNvPr id="15" name="Conector recto 14"/>
          <p:cNvCxnSpPr/>
          <p:nvPr userDrawn="1"/>
        </p:nvCxnSpPr>
        <p:spPr>
          <a:xfrm>
            <a:off x="647066" y="1033494"/>
            <a:ext cx="4160888"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3" name="Elipse 2"/>
          <p:cNvSpPr/>
          <p:nvPr userDrawn="1"/>
        </p:nvSpPr>
        <p:spPr>
          <a:xfrm>
            <a:off x="8208602" y="5927931"/>
            <a:ext cx="1348279" cy="1388872"/>
          </a:xfrm>
          <a:prstGeom prst="ellipse">
            <a:avLst/>
          </a:prstGeom>
          <a:solidFill>
            <a:srgbClr val="4D99CD"/>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spTree>
    <p:extLst>
      <p:ext uri="{BB962C8B-B14F-4D97-AF65-F5344CB8AC3E}">
        <p14:creationId xmlns:p14="http://schemas.microsoft.com/office/powerpoint/2010/main" val="96192068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GRAFICAS">
    <p:bg>
      <p:bgRef idx="1001">
        <a:schemeClr val="bg2"/>
      </p:bgRef>
    </p:bg>
    <p:spTree>
      <p:nvGrpSpPr>
        <p:cNvPr id="1" name=""/>
        <p:cNvGrpSpPr/>
        <p:nvPr/>
      </p:nvGrpSpPr>
      <p:grpSpPr>
        <a:xfrm>
          <a:off x="0" y="0"/>
          <a:ext cx="0" cy="0"/>
          <a:chOff x="0" y="0"/>
          <a:chExt cx="0" cy="0"/>
        </a:xfrm>
      </p:grpSpPr>
      <p:cxnSp>
        <p:nvCxnSpPr>
          <p:cNvPr id="15" name="Conector recto 14"/>
          <p:cNvCxnSpPr/>
          <p:nvPr userDrawn="1"/>
        </p:nvCxnSpPr>
        <p:spPr>
          <a:xfrm>
            <a:off x="716735" y="836277"/>
            <a:ext cx="4160888"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6675140"/>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GRAFICAS">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5281060"/>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O 2 (+)">
    <p:bg>
      <p:bgRef idx="1001">
        <a:schemeClr val="bg2"/>
      </p:bgRef>
    </p:bg>
    <p:spTree>
      <p:nvGrpSpPr>
        <p:cNvPr id="1" name=""/>
        <p:cNvGrpSpPr/>
        <p:nvPr/>
      </p:nvGrpSpPr>
      <p:grpSpPr>
        <a:xfrm>
          <a:off x="0" y="0"/>
          <a:ext cx="0" cy="0"/>
          <a:chOff x="0" y="0"/>
          <a:chExt cx="0" cy="0"/>
        </a:xfrm>
      </p:grpSpPr>
      <p:grpSp>
        <p:nvGrpSpPr>
          <p:cNvPr id="5" name="Agrupar 4"/>
          <p:cNvGrpSpPr/>
          <p:nvPr userDrawn="1"/>
        </p:nvGrpSpPr>
        <p:grpSpPr>
          <a:xfrm>
            <a:off x="-1844380" y="-2713310"/>
            <a:ext cx="3983251" cy="3983251"/>
            <a:chOff x="-1844380" y="-2354135"/>
            <a:chExt cx="3983251" cy="3983251"/>
          </a:xfrm>
        </p:grpSpPr>
        <p:sp>
          <p:nvSpPr>
            <p:cNvPr id="4" name="Elipse 3"/>
            <p:cNvSpPr/>
            <p:nvPr userDrawn="1"/>
          </p:nvSpPr>
          <p:spPr>
            <a:xfrm>
              <a:off x="-1640534" y="-2150289"/>
              <a:ext cx="3575559" cy="3575559"/>
            </a:xfrm>
            <a:prstGeom prst="ellipse">
              <a:avLst/>
            </a:prstGeom>
            <a:gradFill flip="none" rotWithShape="1">
              <a:gsLst>
                <a:gs pos="18000">
                  <a:schemeClr val="accent1">
                    <a:tint val="100000"/>
                    <a:shade val="100000"/>
                    <a:satMod val="130000"/>
                  </a:schemeClr>
                </a:gs>
                <a:gs pos="100000">
                  <a:srgbClr val="063149"/>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12" name="Elipse 11"/>
            <p:cNvSpPr/>
            <p:nvPr userDrawn="1"/>
          </p:nvSpPr>
          <p:spPr>
            <a:xfrm>
              <a:off x="-1844380" y="-2354135"/>
              <a:ext cx="3983251" cy="3983251"/>
            </a:xfrm>
            <a:prstGeom prst="ellipse">
              <a:avLst/>
            </a:prstGeom>
            <a:noFill/>
            <a:ln w="38100">
              <a:gradFill flip="none" rotWithShape="1">
                <a:gsLst>
                  <a:gs pos="0">
                    <a:srgbClr val="063149"/>
                  </a:gs>
                  <a:gs pos="100000">
                    <a:srgbClr val="4D99CD"/>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sp>
        <p:nvSpPr>
          <p:cNvPr id="13" name="Elipse 12"/>
          <p:cNvSpPr/>
          <p:nvPr userDrawn="1"/>
        </p:nvSpPr>
        <p:spPr>
          <a:xfrm>
            <a:off x="8469860" y="6049851"/>
            <a:ext cx="1348279" cy="1388872"/>
          </a:xfrm>
          <a:prstGeom prst="ellipse">
            <a:avLst/>
          </a:prstGeom>
          <a:solidFill>
            <a:srgbClr val="4D99CD"/>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sp>
        <p:nvSpPr>
          <p:cNvPr id="16" name="Elipse 15"/>
          <p:cNvSpPr/>
          <p:nvPr userDrawn="1"/>
        </p:nvSpPr>
        <p:spPr>
          <a:xfrm>
            <a:off x="1785818" y="-325253"/>
            <a:ext cx="706106" cy="727364"/>
          </a:xfrm>
          <a:prstGeom prst="ellipse">
            <a:avLst/>
          </a:prstGeom>
          <a:solidFill>
            <a:srgbClr val="063149"/>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a:effectLst/>
              </a:rPr>
              <a:t> </a:t>
            </a:r>
          </a:p>
        </p:txBody>
      </p:sp>
      <p:cxnSp>
        <p:nvCxnSpPr>
          <p:cNvPr id="17" name="Conector recto 16"/>
          <p:cNvCxnSpPr/>
          <p:nvPr userDrawn="1"/>
        </p:nvCxnSpPr>
        <p:spPr>
          <a:xfrm>
            <a:off x="2723443" y="947471"/>
            <a:ext cx="4160888"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391557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O 1">
    <p:bg>
      <p:bgRef idx="1001">
        <a:schemeClr val="bg2"/>
      </p:bgRef>
    </p:bg>
    <p:spTree>
      <p:nvGrpSpPr>
        <p:cNvPr id="1" name=""/>
        <p:cNvGrpSpPr/>
        <p:nvPr/>
      </p:nvGrpSpPr>
      <p:grpSpPr>
        <a:xfrm>
          <a:off x="0" y="0"/>
          <a:ext cx="0" cy="0"/>
          <a:chOff x="0" y="0"/>
          <a:chExt cx="0" cy="0"/>
        </a:xfrm>
      </p:grpSpPr>
      <p:pic>
        <p:nvPicPr>
          <p:cNvPr id="19" name="Imagen 18" descr="chimneys-dirty-environmental-damage-2391.jpg"/>
          <p:cNvPicPr>
            <a:picLocks noChangeAspect="1"/>
          </p:cNvPicPr>
          <p:nvPr userDrawn="1"/>
        </p:nvPicPr>
        <p:blipFill rotWithShape="1">
          <a:blip r:embed="rId2" cstate="screen">
            <a:extLst>
              <a:ext uri="{28A0092B-C50C-407E-A947-70E740481C1C}">
                <a14:useLocalDpi xmlns:a14="http://schemas.microsoft.com/office/drawing/2010/main"/>
              </a:ext>
            </a:extLst>
          </a:blip>
          <a:srcRect t="-217"/>
          <a:stretch/>
        </p:blipFill>
        <p:spPr>
          <a:xfrm flipH="1">
            <a:off x="-10163" y="-13509"/>
            <a:ext cx="1760586" cy="6885020"/>
          </a:xfrm>
          <a:prstGeom prst="rect">
            <a:avLst/>
          </a:prstGeom>
        </p:spPr>
      </p:pic>
      <p:pic>
        <p:nvPicPr>
          <p:cNvPr id="21" name="Imagen 20" descr="chimneys-dirty-environmental-damage-2391.jpg"/>
          <p:cNvPicPr>
            <a:picLocks noChangeAspect="1"/>
          </p:cNvPicPr>
          <p:nvPr userDrawn="1"/>
        </p:nvPicPr>
        <p:blipFill rotWithShape="1">
          <a:blip r:embed="rId3" cstate="screen">
            <a:extLst>
              <a:ext uri="{28A0092B-C50C-407E-A947-70E740481C1C}">
                <a14:useLocalDpi xmlns:a14="http://schemas.microsoft.com/office/drawing/2010/main"/>
              </a:ext>
            </a:extLst>
          </a:blip>
          <a:srcRect b="-2"/>
          <a:stretch/>
        </p:blipFill>
        <p:spPr>
          <a:xfrm>
            <a:off x="953195" y="2972194"/>
            <a:ext cx="2175372" cy="3899317"/>
          </a:xfrm>
          <a:prstGeom prst="rtTriangle">
            <a:avLst/>
          </a:prstGeom>
        </p:spPr>
      </p:pic>
      <p:cxnSp>
        <p:nvCxnSpPr>
          <p:cNvPr id="28" name="Conector recto 27"/>
          <p:cNvCxnSpPr/>
          <p:nvPr userDrawn="1"/>
        </p:nvCxnSpPr>
        <p:spPr>
          <a:xfrm flipH="1" flipV="1">
            <a:off x="1139787" y="3302000"/>
            <a:ext cx="1988780" cy="3569511"/>
          </a:xfrm>
          <a:prstGeom prst="line">
            <a:avLst/>
          </a:prstGeom>
          <a:ln w="28575" cmpd="sng">
            <a:gradFill flip="none" rotWithShape="1">
              <a:gsLst>
                <a:gs pos="0">
                  <a:srgbClr val="063149"/>
                </a:gs>
                <a:gs pos="100000">
                  <a:srgbClr val="4D99CD"/>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3" name="Paralelogramo 22"/>
          <p:cNvSpPr/>
          <p:nvPr userDrawn="1"/>
        </p:nvSpPr>
        <p:spPr>
          <a:xfrm>
            <a:off x="280295" y="-16327"/>
            <a:ext cx="2131980" cy="6887838"/>
          </a:xfrm>
          <a:prstGeom prst="parallelogram">
            <a:avLst>
              <a:gd name="adj" fmla="val 45631"/>
            </a:avLst>
          </a:prstGeom>
          <a:gradFill flip="none" rotWithShape="1">
            <a:gsLst>
              <a:gs pos="24000">
                <a:srgbClr val="3A9DE0"/>
              </a:gs>
              <a:gs pos="100000">
                <a:srgbClr val="063149"/>
              </a:gs>
            </a:gsLst>
            <a:lin ang="16200000" scaled="0"/>
            <a:tileRect/>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s-ES"/>
          </a:p>
        </p:txBody>
      </p:sp>
      <p:cxnSp>
        <p:nvCxnSpPr>
          <p:cNvPr id="24" name="Conector recto 23"/>
          <p:cNvCxnSpPr/>
          <p:nvPr userDrawn="1"/>
        </p:nvCxnSpPr>
        <p:spPr>
          <a:xfrm>
            <a:off x="3080906" y="897409"/>
            <a:ext cx="4983232"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306892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dirty="0"/>
              <a:t>Clic para editar título</a:t>
            </a:r>
            <a:endParaRPr lang="es-ES" dirty="0"/>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EEF8E9-5DF6-CA4A-B80E-EB35A724B937}" type="datetimeFigureOut">
              <a:rPr lang="es-ES" smtClean="0"/>
              <a:t>07/11/2024</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AF81FE-D643-B14E-A390-719A500967AB}" type="slidenum">
              <a:rPr lang="es-ES" smtClean="0"/>
              <a:t>‹Nº›</a:t>
            </a:fld>
            <a:endParaRPr lang="es-ES"/>
          </a:p>
        </p:txBody>
      </p:sp>
    </p:spTree>
    <p:extLst>
      <p:ext uri="{BB962C8B-B14F-4D97-AF65-F5344CB8AC3E}">
        <p14:creationId xmlns:p14="http://schemas.microsoft.com/office/powerpoint/2010/main" val="3687345904"/>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57" r:id="rId4"/>
    <p:sldLayoutId id="2147483662" r:id="rId5"/>
    <p:sldLayoutId id="2147483664" r:id="rId6"/>
    <p:sldLayoutId id="2147483663" r:id="rId7"/>
    <p:sldLayoutId id="2147483660" r:id="rId8"/>
    <p:sldLayoutId id="2147483650" r:id="rId9"/>
    <p:sldLayoutId id="2147483661" r:id="rId10"/>
    <p:sldLayoutId id="214748365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5.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28.png"/><Relationship Id="rId10" Type="http://schemas.openxmlformats.org/officeDocument/2006/relationships/image" Target="../media/image40.png"/><Relationship Id="rId4" Type="http://schemas.openxmlformats.org/officeDocument/2006/relationships/image" Target="../media/image27.png"/><Relationship Id="rId9" Type="http://schemas.openxmlformats.org/officeDocument/2006/relationships/image" Target="../media/image39.png"/><Relationship Id="rId1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46.emf"/></Relationships>
</file>

<file path=ppt/slides/_rels/slide2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57.emf"/><Relationship Id="rId4" Type="http://schemas.openxmlformats.org/officeDocument/2006/relationships/chart" Target="../charts/chart10.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71.emf"/><Relationship Id="rId3" Type="http://schemas.openxmlformats.org/officeDocument/2006/relationships/image" Target="../media/image66.emf"/><Relationship Id="rId7" Type="http://schemas.openxmlformats.org/officeDocument/2006/relationships/image" Target="../media/image70.emf"/><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69.emf"/><Relationship Id="rId5" Type="http://schemas.openxmlformats.org/officeDocument/2006/relationships/image" Target="../media/image68.emf"/><Relationship Id="rId4" Type="http://schemas.openxmlformats.org/officeDocument/2006/relationships/image" Target="../media/image67.emf"/></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644382" y="1783503"/>
            <a:ext cx="5870215" cy="1379095"/>
          </a:xfrm>
        </p:spPr>
        <p:txBody>
          <a:bodyPr>
            <a:noAutofit/>
          </a:bodyPr>
          <a:lstStyle/>
          <a:p>
            <a:r>
              <a:rPr lang="es-CO" sz="3000" dirty="0">
                <a:cs typeface="Arial"/>
              </a:rPr>
              <a:t>IMAE Cali:</a:t>
            </a:r>
            <a:br>
              <a:rPr lang="es-CO" sz="3000" dirty="0">
                <a:cs typeface="Arial"/>
              </a:rPr>
            </a:br>
            <a:r>
              <a:rPr lang="es-CO" sz="3000" dirty="0">
                <a:cs typeface="Arial"/>
              </a:rPr>
              <a:t>Resultados 2T2024</a:t>
            </a:r>
            <a:endParaRPr lang="es-ES" sz="3000" dirty="0">
              <a:solidFill>
                <a:srgbClr val="FFFFFF"/>
              </a:solidFill>
              <a:latin typeface="Arial"/>
              <a:cs typeface="Arial"/>
            </a:endParaRPr>
          </a:p>
        </p:txBody>
      </p:sp>
      <p:sp>
        <p:nvSpPr>
          <p:cNvPr id="3" name="Subtítulo 2"/>
          <p:cNvSpPr>
            <a:spLocks noGrp="1"/>
          </p:cNvSpPr>
          <p:nvPr>
            <p:ph type="subTitle" idx="1"/>
          </p:nvPr>
        </p:nvSpPr>
        <p:spPr>
          <a:xfrm>
            <a:off x="2771058" y="2973721"/>
            <a:ext cx="5743539" cy="2061242"/>
          </a:xfrm>
        </p:spPr>
        <p:txBody>
          <a:bodyPr>
            <a:normAutofit fontScale="92500" lnSpcReduction="10000"/>
          </a:bodyPr>
          <a:lstStyle/>
          <a:p>
            <a:endParaRPr lang="es-CO" sz="2200" b="1" dirty="0"/>
          </a:p>
          <a:p>
            <a:r>
              <a:rPr lang="es-CO" sz="1800" b="1" dirty="0"/>
              <a:t>07 noviembre 2024</a:t>
            </a:r>
          </a:p>
          <a:p>
            <a:r>
              <a:rPr lang="es-CO" sz="1800" b="1" dirty="0"/>
              <a:t>Seminario Económico regional “Internacionalización para el crecimiento”</a:t>
            </a:r>
          </a:p>
          <a:p>
            <a:endParaRPr lang="es-CO" sz="2200" b="1" dirty="0"/>
          </a:p>
          <a:p>
            <a:r>
              <a:rPr lang="es-CO" sz="1600" b="1" dirty="0"/>
              <a:t>Pontificia Universidad Javeriana Cali</a:t>
            </a:r>
          </a:p>
          <a:p>
            <a:r>
              <a:rPr lang="es-CO" sz="1600" b="1" dirty="0"/>
              <a:t>Alcaldía de Cali-Secretaría de Desarrollo Económico</a:t>
            </a:r>
          </a:p>
          <a:p>
            <a:endParaRPr lang="es-ES" sz="2000" u="sng" dirty="0">
              <a:latin typeface="Arial"/>
              <a:cs typeface="Arial"/>
            </a:endParaRPr>
          </a:p>
          <a:p>
            <a:endParaRPr lang="es-ES" sz="2000" dirty="0">
              <a:latin typeface="Arial"/>
              <a:cs typeface="Arial"/>
            </a:endParaRPr>
          </a:p>
          <a:p>
            <a:pPr algn="ctr"/>
            <a:endParaRPr lang="es-ES" sz="2600" dirty="0">
              <a:cs typeface="Arial"/>
            </a:endParaRPr>
          </a:p>
          <a:p>
            <a:endParaRPr lang="es-ES" sz="2600" dirty="0">
              <a:latin typeface="Arial"/>
              <a:cs typeface="Arial"/>
            </a:endParaRPr>
          </a:p>
          <a:p>
            <a:endParaRPr lang="es-ES" sz="2000" dirty="0">
              <a:latin typeface="Arial"/>
              <a:cs typeface="Arial"/>
            </a:endParaRPr>
          </a:p>
          <a:p>
            <a:endParaRPr lang="es-ES" sz="2000" dirty="0">
              <a:latin typeface="Arial"/>
              <a:cs typeface="Arial"/>
            </a:endParaRPr>
          </a:p>
        </p:txBody>
      </p:sp>
    </p:spTree>
    <p:extLst>
      <p:ext uri="{BB962C8B-B14F-4D97-AF65-F5344CB8AC3E}">
        <p14:creationId xmlns:p14="http://schemas.microsoft.com/office/powerpoint/2010/main" val="767494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5">
            <a:extLst>
              <a:ext uri="{FF2B5EF4-FFF2-40B4-BE49-F238E27FC236}">
                <a16:creationId xmlns:a16="http://schemas.microsoft.com/office/drawing/2014/main" id="{C8132650-43FB-B65A-534D-14B8E121B008}"/>
              </a:ext>
            </a:extLst>
          </p:cNvPr>
          <p:cNvSpPr txBox="1"/>
          <p:nvPr/>
        </p:nvSpPr>
        <p:spPr>
          <a:xfrm>
            <a:off x="598236" y="464240"/>
            <a:ext cx="8090913" cy="369332"/>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just"/>
            <a:r>
              <a:rPr lang="es-ES_tradnl" dirty="0">
                <a:solidFill>
                  <a:srgbClr val="16435E"/>
                </a:solidFill>
              </a:rPr>
              <a:t>Las exportaciones de Cali y Yumbo* finalizaron el 2T2024 en terreno negativo</a:t>
            </a:r>
            <a:endParaRPr lang="es-ES" dirty="0">
              <a:solidFill>
                <a:srgbClr val="337FB3"/>
              </a:solidFill>
            </a:endParaRPr>
          </a:p>
        </p:txBody>
      </p:sp>
      <p:pic>
        <p:nvPicPr>
          <p:cNvPr id="3" name="Imagen 2">
            <a:extLst>
              <a:ext uri="{FF2B5EF4-FFF2-40B4-BE49-F238E27FC236}">
                <a16:creationId xmlns:a16="http://schemas.microsoft.com/office/drawing/2014/main" id="{E6260A42-5302-10F2-E6DD-E1CA7043723B}"/>
              </a:ext>
            </a:extLst>
          </p:cNvPr>
          <p:cNvPicPr>
            <a:picLocks noChangeAspect="1"/>
          </p:cNvPicPr>
          <p:nvPr/>
        </p:nvPicPr>
        <p:blipFill>
          <a:blip r:embed="rId2"/>
          <a:stretch>
            <a:fillRect/>
          </a:stretch>
        </p:blipFill>
        <p:spPr>
          <a:xfrm>
            <a:off x="1143968" y="1109395"/>
            <a:ext cx="6872272" cy="4125354"/>
          </a:xfrm>
          <a:prstGeom prst="rect">
            <a:avLst/>
          </a:prstGeom>
        </p:spPr>
      </p:pic>
      <p:sp>
        <p:nvSpPr>
          <p:cNvPr id="7" name="CuadroTexto 6">
            <a:extLst>
              <a:ext uri="{FF2B5EF4-FFF2-40B4-BE49-F238E27FC236}">
                <a16:creationId xmlns:a16="http://schemas.microsoft.com/office/drawing/2014/main" id="{8F5BA0BA-978B-F647-6B72-F7D744FAFD2D}"/>
              </a:ext>
            </a:extLst>
          </p:cNvPr>
          <p:cNvSpPr txBox="1"/>
          <p:nvPr/>
        </p:nvSpPr>
        <p:spPr>
          <a:xfrm>
            <a:off x="925830" y="5295709"/>
            <a:ext cx="7090410" cy="1538883"/>
          </a:xfrm>
          <a:prstGeom prst="rect">
            <a:avLst/>
          </a:prstGeom>
          <a:noFill/>
        </p:spPr>
        <p:txBody>
          <a:bodyPr wrap="square">
            <a:spAutoFit/>
          </a:bodyPr>
          <a:lstStyle/>
          <a:p>
            <a:pPr algn="ctr"/>
            <a:r>
              <a:rPr lang="es-CO" sz="1600" dirty="0"/>
              <a:t>Este resultado coincide con la caída registrada por las ventas externas</a:t>
            </a:r>
          </a:p>
          <a:p>
            <a:pPr algn="ctr"/>
            <a:r>
              <a:rPr lang="es-CO" sz="1600" dirty="0"/>
              <a:t>departamentales (-4,5%) y contrasta con el dato registrado a nivel nacional</a:t>
            </a:r>
          </a:p>
          <a:p>
            <a:pPr algn="ctr"/>
            <a:r>
              <a:rPr lang="es-CO" sz="1600" dirty="0"/>
              <a:t>(+2,9%).</a:t>
            </a:r>
          </a:p>
          <a:p>
            <a:pPr algn="ctr"/>
            <a:endParaRPr lang="es-CO" sz="1600" dirty="0"/>
          </a:p>
          <a:p>
            <a:pPr algn="ctr"/>
            <a:r>
              <a:rPr lang="es-CO" sz="1000" dirty="0"/>
              <a:t>*Datos ajustados por estacionalidad y efecto calendario. Las exportaciones de Cali +Yumbo son expresadas en $Pesos reales.</a:t>
            </a:r>
          </a:p>
          <a:p>
            <a:pPr algn="ctr"/>
            <a:r>
              <a:rPr lang="es-CO" sz="1000" dirty="0"/>
              <a:t>Fuente: Elaboración propia con datos de DIAN-</a:t>
            </a:r>
            <a:r>
              <a:rPr lang="es-CO" sz="1000" dirty="0" err="1"/>
              <a:t>Legiscomex</a:t>
            </a:r>
            <a:r>
              <a:rPr lang="es-CO" sz="1000" dirty="0"/>
              <a:t>.</a:t>
            </a:r>
          </a:p>
        </p:txBody>
      </p:sp>
    </p:spTree>
    <p:extLst>
      <p:ext uri="{BB962C8B-B14F-4D97-AF65-F5344CB8AC3E}">
        <p14:creationId xmlns:p14="http://schemas.microsoft.com/office/powerpoint/2010/main" val="3488013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A112571-D3D1-F35B-1894-73E25D01A42A}"/>
              </a:ext>
            </a:extLst>
          </p:cNvPr>
          <p:cNvSpPr txBox="1"/>
          <p:nvPr/>
        </p:nvSpPr>
        <p:spPr>
          <a:xfrm>
            <a:off x="1832610" y="206711"/>
            <a:ext cx="5688330" cy="738664"/>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pPr algn="ctr"/>
            <a:r>
              <a:rPr lang="es-CO" sz="2100" b="0" dirty="0"/>
              <a:t>Entorno internacional del Valle </a:t>
            </a:r>
          </a:p>
          <a:p>
            <a:pPr algn="ctr"/>
            <a:r>
              <a:rPr lang="es-CO" sz="2100" b="0" dirty="0"/>
              <a:t>en el 2T2024</a:t>
            </a:r>
            <a:endParaRPr lang="es-ES" sz="2100" b="0" dirty="0"/>
          </a:p>
        </p:txBody>
      </p:sp>
      <p:pic>
        <p:nvPicPr>
          <p:cNvPr id="6" name="Imagen 5" descr="Gráfico&#10;&#10;Descripción generada automáticamente">
            <a:extLst>
              <a:ext uri="{FF2B5EF4-FFF2-40B4-BE49-F238E27FC236}">
                <a16:creationId xmlns:a16="http://schemas.microsoft.com/office/drawing/2014/main" id="{6EF4BBD2-A92F-B3CE-AC6B-AE5DA77B693B}"/>
              </a:ext>
            </a:extLst>
          </p:cNvPr>
          <p:cNvPicPr>
            <a:picLocks noChangeAspect="1"/>
          </p:cNvPicPr>
          <p:nvPr/>
        </p:nvPicPr>
        <p:blipFill>
          <a:blip r:embed="rId2"/>
          <a:srcRect l="12556" t="23889" r="15222" b="19333"/>
          <a:stretch/>
        </p:blipFill>
        <p:spPr>
          <a:xfrm>
            <a:off x="498269" y="2976700"/>
            <a:ext cx="3888725" cy="3057123"/>
          </a:xfrm>
          <a:prstGeom prst="rect">
            <a:avLst/>
          </a:prstGeom>
        </p:spPr>
      </p:pic>
      <p:sp>
        <p:nvSpPr>
          <p:cNvPr id="7" name="CuadroTexto 2">
            <a:extLst>
              <a:ext uri="{FF2B5EF4-FFF2-40B4-BE49-F238E27FC236}">
                <a16:creationId xmlns:a16="http://schemas.microsoft.com/office/drawing/2014/main" id="{5A98BAC7-80AA-4BC7-4AFB-AB8F7DC5A887}"/>
              </a:ext>
            </a:extLst>
          </p:cNvPr>
          <p:cNvSpPr txBox="1"/>
          <p:nvPr/>
        </p:nvSpPr>
        <p:spPr>
          <a:xfrm>
            <a:off x="613016" y="6470506"/>
            <a:ext cx="4660023" cy="26100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s-CO" sz="800" b="1" dirty="0">
                <a:solidFill>
                  <a:srgbClr val="004563"/>
                </a:solidFill>
                <a:effectLst/>
                <a:latin typeface="+mn-lt"/>
                <a:ea typeface="+mn-ea"/>
                <a:cs typeface="+mn-cs"/>
              </a:rPr>
              <a:t>Fuente:</a:t>
            </a:r>
            <a:r>
              <a:rPr lang="es-CO" sz="800" b="1" baseline="0" dirty="0">
                <a:solidFill>
                  <a:srgbClr val="004563"/>
                </a:solidFill>
                <a:effectLst/>
                <a:latin typeface="+mn-lt"/>
                <a:ea typeface="+mn-ea"/>
                <a:cs typeface="+mn-cs"/>
              </a:rPr>
              <a:t> Equipo IMAE, Universidad Javeriana Cali..</a:t>
            </a:r>
          </a:p>
        </p:txBody>
      </p:sp>
      <p:sp>
        <p:nvSpPr>
          <p:cNvPr id="9" name="CuadroTexto 8">
            <a:extLst>
              <a:ext uri="{FF2B5EF4-FFF2-40B4-BE49-F238E27FC236}">
                <a16:creationId xmlns:a16="http://schemas.microsoft.com/office/drawing/2014/main" id="{9EED12A7-C59D-C36D-8E97-58D811A36B60}"/>
              </a:ext>
            </a:extLst>
          </p:cNvPr>
          <p:cNvSpPr txBox="1"/>
          <p:nvPr/>
        </p:nvSpPr>
        <p:spPr>
          <a:xfrm>
            <a:off x="613016" y="1376262"/>
            <a:ext cx="3659233" cy="1169551"/>
          </a:xfrm>
          <a:prstGeom prst="rect">
            <a:avLst/>
          </a:prstGeom>
          <a:solidFill>
            <a:schemeClr val="bg2">
              <a:lumMod val="95000"/>
            </a:schemeClr>
          </a:solidFill>
        </p:spPr>
        <p:txBody>
          <a:bodyPr wrap="square">
            <a:spAutoFit/>
          </a:bodyPr>
          <a:lstStyle/>
          <a:p>
            <a:r>
              <a:rPr lang="es-CO" sz="1400" b="1" dirty="0"/>
              <a:t>El índice de crecimiento de los socios comerciales del Valle </a:t>
            </a:r>
            <a:r>
              <a:rPr lang="es-CO" sz="1400" dirty="0"/>
              <a:t>se aceleró nuevamente pasando de un crecimiento de 2,1% en el 1T2024 a uno de 2,5% en el 2T2024</a:t>
            </a:r>
          </a:p>
        </p:txBody>
      </p:sp>
      <p:sp>
        <p:nvSpPr>
          <p:cNvPr id="10" name="CuadroTexto 9">
            <a:extLst>
              <a:ext uri="{FF2B5EF4-FFF2-40B4-BE49-F238E27FC236}">
                <a16:creationId xmlns:a16="http://schemas.microsoft.com/office/drawing/2014/main" id="{8C832A4E-FE03-FD36-7445-3D4B8C091115}"/>
              </a:ext>
            </a:extLst>
          </p:cNvPr>
          <p:cNvSpPr txBox="1"/>
          <p:nvPr/>
        </p:nvSpPr>
        <p:spPr>
          <a:xfrm>
            <a:off x="4621923" y="1376262"/>
            <a:ext cx="4020047" cy="1600438"/>
          </a:xfrm>
          <a:prstGeom prst="rect">
            <a:avLst/>
          </a:prstGeom>
          <a:solidFill>
            <a:schemeClr val="bg2">
              <a:lumMod val="95000"/>
            </a:schemeClr>
          </a:solidFill>
        </p:spPr>
        <p:txBody>
          <a:bodyPr wrap="square">
            <a:spAutoFit/>
          </a:bodyPr>
          <a:lstStyle/>
          <a:p>
            <a:r>
              <a:rPr lang="es-CO" sz="1400" b="1" dirty="0"/>
              <a:t>El índice de Tipo de Cambio Real del Valle </a:t>
            </a:r>
            <a:r>
              <a:rPr lang="es-CO" sz="1400" dirty="0"/>
              <a:t>bajó (se apreció) 16% frente al mismo trimestre del año anterior. El fortalecimiento real del peso colombiano incentiva las importaciones de bienes y servicios, pero genera efectos negativos sobre los ingresos y la competitividad de las empresas exportadoras del Valle.</a:t>
            </a:r>
          </a:p>
        </p:txBody>
      </p:sp>
      <p:pic>
        <p:nvPicPr>
          <p:cNvPr id="12" name="Imagen 11">
            <a:extLst>
              <a:ext uri="{FF2B5EF4-FFF2-40B4-BE49-F238E27FC236}">
                <a16:creationId xmlns:a16="http://schemas.microsoft.com/office/drawing/2014/main" id="{8A411C65-FCE1-881D-1C96-305E41D33116}"/>
              </a:ext>
            </a:extLst>
          </p:cNvPr>
          <p:cNvPicPr>
            <a:picLocks noChangeAspect="1"/>
          </p:cNvPicPr>
          <p:nvPr/>
        </p:nvPicPr>
        <p:blipFill>
          <a:blip r:embed="rId3"/>
          <a:stretch>
            <a:fillRect/>
          </a:stretch>
        </p:blipFill>
        <p:spPr>
          <a:xfrm>
            <a:off x="4423286" y="3337671"/>
            <a:ext cx="4306335" cy="2987308"/>
          </a:xfrm>
          <a:prstGeom prst="rect">
            <a:avLst/>
          </a:prstGeom>
        </p:spPr>
      </p:pic>
    </p:spTree>
    <p:extLst>
      <p:ext uri="{BB962C8B-B14F-4D97-AF65-F5344CB8AC3E}">
        <p14:creationId xmlns:p14="http://schemas.microsoft.com/office/powerpoint/2010/main" val="2400031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1">
            <a:extLst>
              <a:ext uri="{FF2B5EF4-FFF2-40B4-BE49-F238E27FC236}">
                <a16:creationId xmlns:a16="http://schemas.microsoft.com/office/drawing/2014/main" id="{D7F4C812-FC9E-45B0-A2E4-2B5BFC845169}"/>
              </a:ext>
            </a:extLst>
          </p:cNvPr>
          <p:cNvSpPr txBox="1"/>
          <p:nvPr/>
        </p:nvSpPr>
        <p:spPr>
          <a:xfrm>
            <a:off x="808744" y="5696678"/>
            <a:ext cx="8031479" cy="400109"/>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900" dirty="0">
                <a:solidFill>
                  <a:schemeClr val="bg1">
                    <a:lumMod val="50000"/>
                  </a:schemeClr>
                </a:solidFill>
              </a:rPr>
              <a:t>Fuente: Elaboración propia con datos del Banco de la República.</a:t>
            </a:r>
          </a:p>
          <a:p>
            <a:pPr algn="ctr"/>
            <a:r>
              <a:rPr lang="es-CO" sz="900" dirty="0">
                <a:solidFill>
                  <a:schemeClr val="bg1">
                    <a:lumMod val="50000"/>
                  </a:schemeClr>
                </a:solidFill>
              </a:rPr>
              <a:t>.</a:t>
            </a:r>
          </a:p>
        </p:txBody>
      </p:sp>
      <p:sp>
        <p:nvSpPr>
          <p:cNvPr id="4" name="CuadroTexto 5">
            <a:extLst>
              <a:ext uri="{FF2B5EF4-FFF2-40B4-BE49-F238E27FC236}">
                <a16:creationId xmlns:a16="http://schemas.microsoft.com/office/drawing/2014/main" id="{754BCA08-FBEF-4041-BDEC-8E99EB2ED470}"/>
              </a:ext>
            </a:extLst>
          </p:cNvPr>
          <p:cNvSpPr txBox="1"/>
          <p:nvPr/>
        </p:nvSpPr>
        <p:spPr>
          <a:xfrm>
            <a:off x="593589" y="426773"/>
            <a:ext cx="8379813" cy="40011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CO" sz="2000" dirty="0">
                <a:solidFill>
                  <a:srgbClr val="16435E"/>
                </a:solidFill>
              </a:rPr>
              <a:t>Las </a:t>
            </a:r>
            <a:r>
              <a:rPr lang="es-CO" sz="2000" b="1" dirty="0">
                <a:solidFill>
                  <a:srgbClr val="16435E"/>
                </a:solidFill>
              </a:rPr>
              <a:t>remesas</a:t>
            </a:r>
            <a:r>
              <a:rPr lang="es-CO" sz="2000" dirty="0">
                <a:solidFill>
                  <a:srgbClr val="16435E"/>
                </a:solidFill>
              </a:rPr>
              <a:t> recibidas en el Valle  crecieron 16,3% en el 2T2024</a:t>
            </a:r>
            <a:endParaRPr lang="es-ES" sz="2000" dirty="0"/>
          </a:p>
        </p:txBody>
      </p:sp>
      <p:sp>
        <p:nvSpPr>
          <p:cNvPr id="7" name="CuadroTexto 6">
            <a:extLst>
              <a:ext uri="{FF2B5EF4-FFF2-40B4-BE49-F238E27FC236}">
                <a16:creationId xmlns:a16="http://schemas.microsoft.com/office/drawing/2014/main" id="{6C094AE8-BCB1-3C62-196D-D42CBC524F88}"/>
              </a:ext>
            </a:extLst>
          </p:cNvPr>
          <p:cNvSpPr txBox="1"/>
          <p:nvPr/>
        </p:nvSpPr>
        <p:spPr>
          <a:xfrm>
            <a:off x="925830" y="6094748"/>
            <a:ext cx="7090410" cy="307777"/>
          </a:xfrm>
          <a:prstGeom prst="rect">
            <a:avLst/>
          </a:prstGeom>
          <a:noFill/>
        </p:spPr>
        <p:txBody>
          <a:bodyPr wrap="square">
            <a:spAutoFit/>
          </a:bodyPr>
          <a:lstStyle/>
          <a:p>
            <a:pPr algn="ctr"/>
            <a:r>
              <a:rPr lang="es-CO" sz="1400" dirty="0"/>
              <a:t>Las remesas son una fuente importante de ingresos en divisas para el departamento</a:t>
            </a:r>
          </a:p>
        </p:txBody>
      </p:sp>
      <p:pic>
        <p:nvPicPr>
          <p:cNvPr id="8" name="Imagen 7">
            <a:extLst>
              <a:ext uri="{FF2B5EF4-FFF2-40B4-BE49-F238E27FC236}">
                <a16:creationId xmlns:a16="http://schemas.microsoft.com/office/drawing/2014/main" id="{B47BA55F-FBD8-9187-A7D4-5874006716D1}"/>
              </a:ext>
            </a:extLst>
          </p:cNvPr>
          <p:cNvPicPr>
            <a:picLocks noChangeAspect="1"/>
          </p:cNvPicPr>
          <p:nvPr/>
        </p:nvPicPr>
        <p:blipFill>
          <a:blip r:embed="rId2"/>
          <a:stretch>
            <a:fillRect/>
          </a:stretch>
        </p:blipFill>
        <p:spPr>
          <a:xfrm>
            <a:off x="925830" y="1225973"/>
            <a:ext cx="7660915" cy="4406054"/>
          </a:xfrm>
          <a:prstGeom prst="rect">
            <a:avLst/>
          </a:prstGeom>
        </p:spPr>
      </p:pic>
    </p:spTree>
    <p:extLst>
      <p:ext uri="{BB962C8B-B14F-4D97-AF65-F5344CB8AC3E}">
        <p14:creationId xmlns:p14="http://schemas.microsoft.com/office/powerpoint/2010/main" val="1837165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55F08-8256-A384-9BC6-F13DB4C0BC6F}"/>
            </a:ext>
          </a:extLst>
        </p:cNvPr>
        <p:cNvGrpSpPr/>
        <p:nvPr/>
      </p:nvGrpSpPr>
      <p:grpSpPr>
        <a:xfrm>
          <a:off x="0" y="0"/>
          <a:ext cx="0" cy="0"/>
          <a:chOff x="0" y="0"/>
          <a:chExt cx="0" cy="0"/>
        </a:xfrm>
      </p:grpSpPr>
      <p:sp>
        <p:nvSpPr>
          <p:cNvPr id="2" name="CuadroTexto 5">
            <a:extLst>
              <a:ext uri="{FF2B5EF4-FFF2-40B4-BE49-F238E27FC236}">
                <a16:creationId xmlns:a16="http://schemas.microsoft.com/office/drawing/2014/main" id="{6F8DE460-A12F-033F-6435-400009B29BD3}"/>
              </a:ext>
            </a:extLst>
          </p:cNvPr>
          <p:cNvSpPr txBox="1"/>
          <p:nvPr/>
        </p:nvSpPr>
        <p:spPr>
          <a:xfrm>
            <a:off x="537212" y="482511"/>
            <a:ext cx="8606788" cy="43088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2100" b="0" dirty="0"/>
              <a:t>Resultados Índice Departamental de internacionalización (IDI) 2023</a:t>
            </a:r>
            <a:endParaRPr lang="es-ES" sz="2100" b="0" dirty="0"/>
          </a:p>
        </p:txBody>
      </p:sp>
      <p:pic>
        <p:nvPicPr>
          <p:cNvPr id="4" name="Imagen 3">
            <a:extLst>
              <a:ext uri="{FF2B5EF4-FFF2-40B4-BE49-F238E27FC236}">
                <a16:creationId xmlns:a16="http://schemas.microsoft.com/office/drawing/2014/main" id="{F96AC1C5-CCA8-B149-842A-6EAA6BA0421E}"/>
              </a:ext>
            </a:extLst>
          </p:cNvPr>
          <p:cNvPicPr>
            <a:picLocks noChangeAspect="1"/>
          </p:cNvPicPr>
          <p:nvPr/>
        </p:nvPicPr>
        <p:blipFill>
          <a:blip r:embed="rId3"/>
          <a:stretch>
            <a:fillRect/>
          </a:stretch>
        </p:blipFill>
        <p:spPr>
          <a:xfrm>
            <a:off x="621817" y="1409433"/>
            <a:ext cx="5248997" cy="5287628"/>
          </a:xfrm>
          <a:prstGeom prst="rect">
            <a:avLst/>
          </a:prstGeom>
        </p:spPr>
      </p:pic>
      <p:pic>
        <p:nvPicPr>
          <p:cNvPr id="7" name="Imagen 6">
            <a:extLst>
              <a:ext uri="{FF2B5EF4-FFF2-40B4-BE49-F238E27FC236}">
                <a16:creationId xmlns:a16="http://schemas.microsoft.com/office/drawing/2014/main" id="{E520D5FA-F5AA-A37B-FB8A-FA884ACE3044}"/>
              </a:ext>
            </a:extLst>
          </p:cNvPr>
          <p:cNvPicPr>
            <a:picLocks noChangeAspect="1"/>
          </p:cNvPicPr>
          <p:nvPr/>
        </p:nvPicPr>
        <p:blipFill>
          <a:blip r:embed="rId4"/>
          <a:stretch>
            <a:fillRect/>
          </a:stretch>
        </p:blipFill>
        <p:spPr>
          <a:xfrm>
            <a:off x="641263" y="1188548"/>
            <a:ext cx="4047743" cy="137503"/>
          </a:xfrm>
          <a:prstGeom prst="rect">
            <a:avLst/>
          </a:prstGeom>
        </p:spPr>
      </p:pic>
      <p:sp>
        <p:nvSpPr>
          <p:cNvPr id="8" name="CuadroTexto 2">
            <a:extLst>
              <a:ext uri="{FF2B5EF4-FFF2-40B4-BE49-F238E27FC236}">
                <a16:creationId xmlns:a16="http://schemas.microsoft.com/office/drawing/2014/main" id="{A1F579F9-9068-7622-80AE-6966B6C14F4A}"/>
              </a:ext>
            </a:extLst>
          </p:cNvPr>
          <p:cNvSpPr txBox="1"/>
          <p:nvPr/>
        </p:nvSpPr>
        <p:spPr>
          <a:xfrm>
            <a:off x="4507072" y="6537922"/>
            <a:ext cx="4515008" cy="202984"/>
          </a:xfrm>
          <a:prstGeom prst="rect">
            <a:avLst/>
          </a:prstGeom>
          <a:solidFill>
            <a:schemeClr val="bg2">
              <a:lumMod val="9500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s-CO" sz="800" b="1" dirty="0">
                <a:solidFill>
                  <a:srgbClr val="004563"/>
                </a:solidFill>
                <a:effectLst/>
                <a:latin typeface="+mn-lt"/>
                <a:ea typeface="+mn-ea"/>
                <a:cs typeface="+mn-cs"/>
              </a:rPr>
              <a:t>Fuente:</a:t>
            </a:r>
            <a:r>
              <a:rPr lang="es-CO" sz="800" b="1" baseline="0" dirty="0">
                <a:solidFill>
                  <a:srgbClr val="004563"/>
                </a:solidFill>
                <a:effectLst/>
                <a:latin typeface="+mn-lt"/>
                <a:ea typeface="+mn-ea"/>
                <a:cs typeface="+mn-cs"/>
              </a:rPr>
              <a:t> Datos tomados del Ministerio de Comercio, industria y Turismo-Informe IDI 2023.</a:t>
            </a:r>
          </a:p>
        </p:txBody>
      </p:sp>
      <p:sp>
        <p:nvSpPr>
          <p:cNvPr id="9" name="Rectángulo: esquinas redondeadas 8">
            <a:extLst>
              <a:ext uri="{FF2B5EF4-FFF2-40B4-BE49-F238E27FC236}">
                <a16:creationId xmlns:a16="http://schemas.microsoft.com/office/drawing/2014/main" id="{DDBCB626-9301-FB53-92D6-7238481004D3}"/>
              </a:ext>
            </a:extLst>
          </p:cNvPr>
          <p:cNvSpPr/>
          <p:nvPr/>
        </p:nvSpPr>
        <p:spPr>
          <a:xfrm>
            <a:off x="982980" y="2716398"/>
            <a:ext cx="4747260" cy="202984"/>
          </a:xfrm>
          <a:prstGeom prst="roundRect">
            <a:avLst/>
          </a:prstGeom>
          <a:noFill/>
          <a:ln w="19050">
            <a:solidFill>
              <a:schemeClr val="accent6">
                <a:lumMod val="75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 name="CuadroTexto 2">
            <a:extLst>
              <a:ext uri="{FF2B5EF4-FFF2-40B4-BE49-F238E27FC236}">
                <a16:creationId xmlns:a16="http://schemas.microsoft.com/office/drawing/2014/main" id="{441A9C21-13E9-FCC4-606A-D8CFD1BC15B6}"/>
              </a:ext>
            </a:extLst>
          </p:cNvPr>
          <p:cNvSpPr txBox="1"/>
          <p:nvPr/>
        </p:nvSpPr>
        <p:spPr>
          <a:xfrm>
            <a:off x="5870814" y="4029884"/>
            <a:ext cx="3048785" cy="1384995"/>
          </a:xfrm>
          <a:prstGeom prst="rect">
            <a:avLst/>
          </a:prstGeom>
          <a:solidFill>
            <a:schemeClr val="bg2">
              <a:lumMod val="95000"/>
            </a:schemeClr>
          </a:solidFill>
        </p:spPr>
        <p:txBody>
          <a:bodyPr wrap="square">
            <a:spAutoFit/>
          </a:bodyPr>
          <a:lstStyle/>
          <a:p>
            <a:pPr algn="ctr"/>
            <a:r>
              <a:rPr lang="es-CO" sz="1400" dirty="0"/>
              <a:t>Valle del Cauca se encuentra en un rango alto de internacionalización en Colombia, pero sigue detrás de departamentos como Bogotá, Antioquia, y Bolívar, que lideran el índice con puntajes más altos.</a:t>
            </a:r>
          </a:p>
        </p:txBody>
      </p:sp>
      <p:sp>
        <p:nvSpPr>
          <p:cNvPr id="6" name="CuadroTexto 5">
            <a:extLst>
              <a:ext uri="{FF2B5EF4-FFF2-40B4-BE49-F238E27FC236}">
                <a16:creationId xmlns:a16="http://schemas.microsoft.com/office/drawing/2014/main" id="{10FB8D3C-FD5E-C62C-4868-9EE4A8E64A3B}"/>
              </a:ext>
            </a:extLst>
          </p:cNvPr>
          <p:cNvSpPr txBox="1"/>
          <p:nvPr/>
        </p:nvSpPr>
        <p:spPr>
          <a:xfrm>
            <a:off x="5870813" y="2017671"/>
            <a:ext cx="3048785" cy="1600438"/>
          </a:xfrm>
          <a:prstGeom prst="rect">
            <a:avLst/>
          </a:prstGeom>
          <a:solidFill>
            <a:schemeClr val="bg2">
              <a:lumMod val="95000"/>
            </a:schemeClr>
          </a:solidFill>
        </p:spPr>
        <p:txBody>
          <a:bodyPr wrap="square">
            <a:spAutoFit/>
          </a:bodyPr>
          <a:lstStyle/>
          <a:p>
            <a:pPr algn="ctr"/>
            <a:r>
              <a:rPr lang="es-CO" sz="1400" dirty="0"/>
              <a:t>En 2023, el Valle del Cauca logró una puntuación de </a:t>
            </a:r>
            <a:r>
              <a:rPr lang="es-CO" sz="1400" b="1" dirty="0"/>
              <a:t>3.74 en el IDI</a:t>
            </a:r>
            <a:r>
              <a:rPr lang="es-CO" sz="1400" dirty="0"/>
              <a:t>, ubicándolo en la </a:t>
            </a:r>
            <a:r>
              <a:rPr lang="es-CO" sz="1400" b="1" dirty="0"/>
              <a:t>posición 8 a nivel nacional. </a:t>
            </a:r>
          </a:p>
          <a:p>
            <a:pPr algn="ctr"/>
            <a:endParaRPr lang="es-CO" sz="1400" b="1" dirty="0"/>
          </a:p>
          <a:p>
            <a:pPr algn="ctr"/>
            <a:r>
              <a:rPr lang="es-CO" sz="1400" dirty="0"/>
              <a:t>Comparado con los resultados de 2022, su posición no cambió.</a:t>
            </a:r>
            <a:endParaRPr lang="es-CO" sz="1400" b="1" dirty="0"/>
          </a:p>
        </p:txBody>
      </p:sp>
    </p:spTree>
    <p:extLst>
      <p:ext uri="{BB962C8B-B14F-4D97-AF65-F5344CB8AC3E}">
        <p14:creationId xmlns:p14="http://schemas.microsoft.com/office/powerpoint/2010/main" val="1043477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a:extLst>
              <a:ext uri="{FF2B5EF4-FFF2-40B4-BE49-F238E27FC236}">
                <a16:creationId xmlns:a16="http://schemas.microsoft.com/office/drawing/2014/main" id="{C9C829EC-D825-4FEB-A7A6-B53BA53DE1C6}"/>
              </a:ext>
            </a:extLst>
          </p:cNvPr>
          <p:cNvGraphicFramePr>
            <a:graphicFrameLocks/>
          </p:cNvGraphicFramePr>
          <p:nvPr>
            <p:extLst>
              <p:ext uri="{D42A27DB-BD31-4B8C-83A1-F6EECF244321}">
                <p14:modId xmlns:p14="http://schemas.microsoft.com/office/powerpoint/2010/main" val="979298766"/>
              </p:ext>
            </p:extLst>
          </p:nvPr>
        </p:nvGraphicFramePr>
        <p:xfrm>
          <a:off x="830341" y="1599246"/>
          <a:ext cx="7201139" cy="3993833"/>
        </p:xfrm>
        <a:graphic>
          <a:graphicData uri="http://schemas.openxmlformats.org/drawingml/2006/chart">
            <c:chart xmlns:c="http://schemas.openxmlformats.org/drawingml/2006/chart" xmlns:r="http://schemas.openxmlformats.org/officeDocument/2006/relationships" r:id="rId2"/>
          </a:graphicData>
        </a:graphic>
      </p:graphicFrame>
      <p:sp>
        <p:nvSpPr>
          <p:cNvPr id="4" name="CuadroTexto 2">
            <a:extLst>
              <a:ext uri="{FF2B5EF4-FFF2-40B4-BE49-F238E27FC236}">
                <a16:creationId xmlns:a16="http://schemas.microsoft.com/office/drawing/2014/main" id="{038AEBCF-A1CC-65FE-A300-3BC29B3CF9F3}"/>
              </a:ext>
            </a:extLst>
          </p:cNvPr>
          <p:cNvSpPr txBox="1"/>
          <p:nvPr/>
        </p:nvSpPr>
        <p:spPr>
          <a:xfrm>
            <a:off x="1571428" y="5920740"/>
            <a:ext cx="6001144" cy="37642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s-CO" dirty="0">
                <a:solidFill>
                  <a:srgbClr val="004563"/>
                </a:solidFill>
                <a:effectLst/>
                <a:latin typeface="+mn-lt"/>
                <a:ea typeface="+mn-ea"/>
                <a:cs typeface="+mn-cs"/>
              </a:rPr>
              <a:t>Fuente:</a:t>
            </a:r>
            <a:r>
              <a:rPr lang="es-CO" baseline="0" dirty="0">
                <a:solidFill>
                  <a:srgbClr val="004563"/>
                </a:solidFill>
                <a:effectLst/>
                <a:latin typeface="+mn-lt"/>
                <a:ea typeface="+mn-ea"/>
                <a:cs typeface="+mn-cs"/>
              </a:rPr>
              <a:t> Elaboración propia con datos del DANE y Equipo IMAE, universidad Javeriana Cali.</a:t>
            </a:r>
            <a:r>
              <a:rPr lang="es-CO" sz="800" b="1" baseline="0" dirty="0">
                <a:solidFill>
                  <a:srgbClr val="004563"/>
                </a:solidFill>
                <a:effectLst/>
                <a:latin typeface="+mn-lt"/>
                <a:ea typeface="+mn-ea"/>
                <a:cs typeface="+mn-cs"/>
              </a:rPr>
              <a:t>..</a:t>
            </a:r>
          </a:p>
        </p:txBody>
      </p:sp>
      <p:sp>
        <p:nvSpPr>
          <p:cNvPr id="5" name="CuadroTexto 5">
            <a:extLst>
              <a:ext uri="{FF2B5EF4-FFF2-40B4-BE49-F238E27FC236}">
                <a16:creationId xmlns:a16="http://schemas.microsoft.com/office/drawing/2014/main" id="{9508596D-FE44-ABCC-9417-2A9DB4D9EDD1}"/>
              </a:ext>
            </a:extLst>
          </p:cNvPr>
          <p:cNvSpPr txBox="1"/>
          <p:nvPr/>
        </p:nvSpPr>
        <p:spPr>
          <a:xfrm>
            <a:off x="537212" y="482511"/>
            <a:ext cx="8606788" cy="43088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2100" b="0" dirty="0"/>
              <a:t>Crecimiento económico VS Ocupación en Cali</a:t>
            </a:r>
            <a:endParaRPr lang="es-ES" sz="2100" b="0" dirty="0"/>
          </a:p>
        </p:txBody>
      </p:sp>
    </p:spTree>
    <p:extLst>
      <p:ext uri="{BB962C8B-B14F-4D97-AF65-F5344CB8AC3E}">
        <p14:creationId xmlns:p14="http://schemas.microsoft.com/office/powerpoint/2010/main" val="3686288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89314B0-3AEC-25B2-B8F2-8AD2739C07B0}"/>
              </a:ext>
            </a:extLst>
          </p:cNvPr>
          <p:cNvSpPr txBox="1"/>
          <p:nvPr/>
        </p:nvSpPr>
        <p:spPr>
          <a:xfrm>
            <a:off x="4268281" y="1375649"/>
            <a:ext cx="4749061" cy="5309146"/>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s-ES"/>
            </a:defPPr>
            <a:lvl1pPr marL="285750" lvl="0" indent="-285750">
              <a:buFont typeface="Arial" panose="020B0604020202020204" pitchFamily="34" charset="0"/>
              <a:buChar char="•"/>
              <a:defRPr>
                <a:solidFill>
                  <a:schemeClr val="accent2"/>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s-CO" b="1" dirty="0"/>
              <a:t>La economía de Cali aceleró nuevamente su ritmo de expansión en el segundo trimestre 2024 </a:t>
            </a:r>
            <a:r>
              <a:rPr lang="es-CO" dirty="0"/>
              <a:t>con registros por encima del promedio nacional. </a:t>
            </a:r>
          </a:p>
          <a:p>
            <a:pPr>
              <a:defRPr/>
            </a:pPr>
            <a:endParaRPr lang="es-CO" dirty="0"/>
          </a:p>
          <a:p>
            <a:pPr>
              <a:defRPr/>
            </a:pPr>
            <a:r>
              <a:rPr lang="es-CO" dirty="0"/>
              <a:t>Destaca el dinamismo que sostiene la industria manufactura distrital y la ligera recuperación del sector turismo y la actividad microempresarial. Las exportaciones y la construcción decrecen.</a:t>
            </a:r>
          </a:p>
          <a:p>
            <a:pPr marL="0" indent="0">
              <a:buNone/>
              <a:defRPr/>
            </a:pPr>
            <a:endParaRPr lang="es-CO" dirty="0"/>
          </a:p>
          <a:p>
            <a:pPr>
              <a:defRPr/>
            </a:pPr>
            <a:r>
              <a:rPr lang="es-CO" dirty="0"/>
              <a:t>La recuperación de la economía caleña se mantiene con tasas que no superan el promedio histórico (3,4%) y no es homogénea, es decir, no abarca a todos los segmentos de la actividad productiva y del gasto agregado. </a:t>
            </a:r>
          </a:p>
          <a:p>
            <a:pPr>
              <a:defRPr/>
            </a:pPr>
            <a:endParaRPr lang="es-CO" dirty="0"/>
          </a:p>
          <a:p>
            <a:pPr marL="0" indent="0">
              <a:buNone/>
              <a:defRPr/>
            </a:pPr>
            <a:endParaRPr lang="es-CO" sz="1500" dirty="0"/>
          </a:p>
        </p:txBody>
      </p:sp>
      <p:sp>
        <p:nvSpPr>
          <p:cNvPr id="48130" name="CuadroTexto 1">
            <a:extLst>
              <a:ext uri="{FF2B5EF4-FFF2-40B4-BE49-F238E27FC236}">
                <a16:creationId xmlns:a16="http://schemas.microsoft.com/office/drawing/2014/main" id="{163C78C5-164B-FE4E-AF61-4F657751A038}"/>
              </a:ext>
            </a:extLst>
          </p:cNvPr>
          <p:cNvSpPr txBox="1">
            <a:spLocks noChangeArrowheads="1"/>
          </p:cNvSpPr>
          <p:nvPr/>
        </p:nvSpPr>
        <p:spPr bwMode="auto">
          <a:xfrm>
            <a:off x="4572000" y="534045"/>
            <a:ext cx="35734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s-CO" altLang="es-CO" sz="2400" dirty="0"/>
              <a:t>Resumen señales IMAE </a:t>
            </a:r>
          </a:p>
        </p:txBody>
      </p:sp>
    </p:spTree>
    <p:extLst>
      <p:ext uri="{BB962C8B-B14F-4D97-AF65-F5344CB8AC3E}">
        <p14:creationId xmlns:p14="http://schemas.microsoft.com/office/powerpoint/2010/main" val="393903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730011" y="1798935"/>
            <a:ext cx="5650908" cy="1379095"/>
          </a:xfrm>
        </p:spPr>
        <p:txBody>
          <a:bodyPr>
            <a:noAutofit/>
          </a:bodyPr>
          <a:lstStyle/>
          <a:p>
            <a:r>
              <a:rPr lang="es-CO" sz="3000" dirty="0">
                <a:cs typeface="Arial"/>
              </a:rPr>
              <a:t>Panorama económico del Cauca, según el IMAE</a:t>
            </a:r>
            <a:endParaRPr lang="es-ES" sz="3000" dirty="0">
              <a:solidFill>
                <a:srgbClr val="FFFFFF"/>
              </a:solidFill>
              <a:latin typeface="Arial"/>
              <a:cs typeface="Arial"/>
            </a:endParaRPr>
          </a:p>
        </p:txBody>
      </p:sp>
      <p:sp>
        <p:nvSpPr>
          <p:cNvPr id="3" name="Subtítulo 2"/>
          <p:cNvSpPr>
            <a:spLocks noGrp="1"/>
          </p:cNvSpPr>
          <p:nvPr>
            <p:ph type="subTitle" idx="1"/>
          </p:nvPr>
        </p:nvSpPr>
        <p:spPr>
          <a:xfrm>
            <a:off x="3436144" y="3153873"/>
            <a:ext cx="5015114" cy="2136584"/>
          </a:xfrm>
        </p:spPr>
        <p:txBody>
          <a:bodyPr>
            <a:normAutofit fontScale="85000" lnSpcReduction="20000"/>
          </a:bodyPr>
          <a:lstStyle/>
          <a:p>
            <a:endParaRPr lang="es-CO" sz="1400" b="1" dirty="0"/>
          </a:p>
          <a:p>
            <a:r>
              <a:rPr lang="es-CO" sz="1400" b="1" dirty="0"/>
              <a:t>07 noviembre 2024</a:t>
            </a:r>
          </a:p>
          <a:p>
            <a:endParaRPr lang="es-CO" sz="1800" b="1" dirty="0"/>
          </a:p>
          <a:p>
            <a:r>
              <a:rPr lang="es-CO" sz="1800" b="1" dirty="0"/>
              <a:t>Seminario Económico Regional “Internacionalización para el crecimiento”</a:t>
            </a:r>
          </a:p>
          <a:p>
            <a:endParaRPr lang="es-CO" sz="2200" b="1" dirty="0"/>
          </a:p>
          <a:p>
            <a:endParaRPr lang="es-CO" sz="2200" b="1" dirty="0"/>
          </a:p>
          <a:p>
            <a:r>
              <a:rPr lang="es-CO" sz="1400" b="1" dirty="0"/>
              <a:t>Universidad Javeriana Cali</a:t>
            </a:r>
          </a:p>
          <a:p>
            <a:r>
              <a:rPr lang="es-CO" sz="1400" b="1" dirty="0"/>
              <a:t>Cámara de Comercio del Cauca</a:t>
            </a:r>
          </a:p>
          <a:p>
            <a:endParaRPr lang="es-ES" sz="1400" u="sng" dirty="0">
              <a:latin typeface="Arial"/>
              <a:cs typeface="Arial"/>
            </a:endParaRPr>
          </a:p>
          <a:p>
            <a:endParaRPr lang="es-ES" sz="2000" dirty="0">
              <a:latin typeface="Arial"/>
              <a:cs typeface="Arial"/>
            </a:endParaRPr>
          </a:p>
          <a:p>
            <a:pPr algn="ctr"/>
            <a:endParaRPr lang="es-ES" sz="2600" dirty="0">
              <a:cs typeface="Arial"/>
            </a:endParaRPr>
          </a:p>
          <a:p>
            <a:endParaRPr lang="es-ES" sz="2600" dirty="0">
              <a:latin typeface="Arial"/>
              <a:cs typeface="Arial"/>
            </a:endParaRPr>
          </a:p>
          <a:p>
            <a:endParaRPr lang="es-ES" sz="2000" dirty="0">
              <a:latin typeface="Arial"/>
              <a:cs typeface="Arial"/>
            </a:endParaRPr>
          </a:p>
          <a:p>
            <a:endParaRPr lang="es-ES" sz="2000" dirty="0">
              <a:latin typeface="Arial"/>
              <a:cs typeface="Aria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144" y="5048302"/>
            <a:ext cx="1536646" cy="14684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8246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Título"/>
          <p:cNvSpPr>
            <a:spLocks noGrp="1"/>
          </p:cNvSpPr>
          <p:nvPr>
            <p:ph type="title" idx="4294967295"/>
          </p:nvPr>
        </p:nvSpPr>
        <p:spPr>
          <a:xfrm>
            <a:off x="552449" y="169863"/>
            <a:ext cx="6929005" cy="927100"/>
          </a:xfrm>
        </p:spPr>
        <p:txBody>
          <a:bodyPr/>
          <a:lstStyle/>
          <a:p>
            <a:pPr algn="l" eaLnBrk="1" hangingPunct="1"/>
            <a:r>
              <a:rPr lang="es-CO" sz="3200" dirty="0">
                <a:ea typeface="ＭＳ Ｐゴシック" pitchFamily="34" charset="-128"/>
              </a:rPr>
              <a:t>Equipo de trabajo</a:t>
            </a:r>
          </a:p>
        </p:txBody>
      </p:sp>
      <p:sp>
        <p:nvSpPr>
          <p:cNvPr id="3" name="CuadroTexto 5"/>
          <p:cNvSpPr txBox="1"/>
          <p:nvPr/>
        </p:nvSpPr>
        <p:spPr>
          <a:xfrm>
            <a:off x="598768" y="1324313"/>
            <a:ext cx="3711575" cy="4708981"/>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buClr>
                <a:srgbClr val="4D99CD"/>
              </a:buClr>
            </a:pPr>
            <a:r>
              <a:rPr lang="es-ES" sz="2000" b="1" dirty="0">
                <a:solidFill>
                  <a:srgbClr val="4D99CD"/>
                </a:solidFill>
              </a:rPr>
              <a:t>Cámara de Comercio del Cauca</a:t>
            </a:r>
          </a:p>
          <a:p>
            <a:pPr eaLnBrk="1" hangingPunct="1">
              <a:buClr>
                <a:srgbClr val="4D99CD"/>
              </a:buClr>
            </a:pPr>
            <a:endParaRPr lang="es-ES" sz="2000" b="1" dirty="0">
              <a:solidFill>
                <a:srgbClr val="4D99CD"/>
              </a:solidFill>
            </a:endParaRPr>
          </a:p>
          <a:p>
            <a:pPr eaLnBrk="1" hangingPunct="1">
              <a:buClr>
                <a:srgbClr val="4D99CD"/>
              </a:buClr>
              <a:buFont typeface="Arial" pitchFamily="34" charset="0"/>
              <a:buChar char="•"/>
            </a:pPr>
            <a:r>
              <a:rPr lang="es-ES" sz="2000" dirty="0">
                <a:solidFill>
                  <a:srgbClr val="16435E"/>
                </a:solidFill>
              </a:rPr>
              <a:t>Ana Fernanda Muñoz</a:t>
            </a:r>
          </a:p>
          <a:p>
            <a:pPr eaLnBrk="1" hangingPunct="1">
              <a:buClr>
                <a:srgbClr val="4D99CD"/>
              </a:buClr>
            </a:pPr>
            <a:r>
              <a:rPr lang="es-ES" sz="2000" dirty="0">
                <a:solidFill>
                  <a:srgbClr val="16435E"/>
                </a:solidFill>
              </a:rPr>
              <a:t>Presidente ejecutiva </a:t>
            </a:r>
          </a:p>
          <a:p>
            <a:pPr eaLnBrk="1" hangingPunct="1">
              <a:buClr>
                <a:srgbClr val="4D99CD"/>
              </a:buClr>
            </a:pPr>
            <a:endParaRPr lang="es-ES" sz="2000" dirty="0">
              <a:solidFill>
                <a:srgbClr val="16435E"/>
              </a:solidFill>
            </a:endParaRPr>
          </a:p>
          <a:p>
            <a:pPr marL="342900" indent="-342900" eaLnBrk="1" hangingPunct="1">
              <a:buClr>
                <a:srgbClr val="4D99CD"/>
              </a:buClr>
              <a:buFont typeface="Arial" panose="020B0604020202020204" pitchFamily="34" charset="0"/>
              <a:buChar char="•"/>
            </a:pPr>
            <a:r>
              <a:rPr lang="es-ES" sz="2000" dirty="0">
                <a:solidFill>
                  <a:srgbClr val="16435E"/>
                </a:solidFill>
              </a:rPr>
              <a:t>Cesar Becerra</a:t>
            </a:r>
          </a:p>
          <a:p>
            <a:pPr eaLnBrk="1" hangingPunct="1">
              <a:buClr>
                <a:srgbClr val="4D99CD"/>
              </a:buClr>
            </a:pPr>
            <a:r>
              <a:rPr lang="es-ES" sz="2000" dirty="0">
                <a:solidFill>
                  <a:srgbClr val="16435E"/>
                </a:solidFill>
              </a:rPr>
              <a:t>Director de competitividad</a:t>
            </a:r>
          </a:p>
          <a:p>
            <a:pPr eaLnBrk="1" hangingPunct="1">
              <a:buClr>
                <a:srgbClr val="4D99CD"/>
              </a:buClr>
            </a:pPr>
            <a:endParaRPr lang="es-ES" sz="2000" dirty="0">
              <a:solidFill>
                <a:srgbClr val="16435E"/>
              </a:solidFill>
            </a:endParaRPr>
          </a:p>
          <a:p>
            <a:pPr eaLnBrk="1" hangingPunct="1">
              <a:buClr>
                <a:srgbClr val="4D99CD"/>
              </a:buClr>
            </a:pPr>
            <a:r>
              <a:rPr lang="es-ES" sz="2000" dirty="0">
                <a:solidFill>
                  <a:srgbClr val="16435E"/>
                </a:solidFill>
              </a:rPr>
              <a:t>Lorena Córdoba</a:t>
            </a:r>
          </a:p>
          <a:p>
            <a:pPr eaLnBrk="1" hangingPunct="1">
              <a:buClr>
                <a:srgbClr val="4D99CD"/>
              </a:buClr>
            </a:pPr>
            <a:r>
              <a:rPr lang="es-ES" sz="2000" dirty="0">
                <a:solidFill>
                  <a:srgbClr val="16435E"/>
                </a:solidFill>
              </a:rPr>
              <a:t>Director de promoción y desarrollo</a:t>
            </a:r>
          </a:p>
          <a:p>
            <a:pPr eaLnBrk="1" hangingPunct="1">
              <a:buClr>
                <a:srgbClr val="4D99CD"/>
              </a:buClr>
            </a:pPr>
            <a:endParaRPr lang="es-ES" sz="2000" dirty="0">
              <a:solidFill>
                <a:srgbClr val="16435E"/>
              </a:solidFill>
            </a:endParaRPr>
          </a:p>
          <a:p>
            <a:pPr marL="342900" indent="-342900" eaLnBrk="1" hangingPunct="1">
              <a:buClr>
                <a:srgbClr val="4D99CD"/>
              </a:buClr>
              <a:buFont typeface="Arial" panose="020B0604020202020204" pitchFamily="34" charset="0"/>
              <a:buChar char="•"/>
            </a:pPr>
            <a:r>
              <a:rPr lang="es-ES" sz="2000" dirty="0">
                <a:solidFill>
                  <a:srgbClr val="16435E"/>
                </a:solidFill>
              </a:rPr>
              <a:t>Diana Dorado</a:t>
            </a:r>
          </a:p>
          <a:p>
            <a:pPr eaLnBrk="1" hangingPunct="1">
              <a:buClr>
                <a:srgbClr val="4D99CD"/>
              </a:buClr>
            </a:pPr>
            <a:r>
              <a:rPr lang="es-ES" sz="2000" dirty="0">
                <a:solidFill>
                  <a:srgbClr val="16435E"/>
                </a:solidFill>
              </a:rPr>
              <a:t>Auxiliar de competitividad</a:t>
            </a:r>
          </a:p>
        </p:txBody>
      </p:sp>
      <p:sp>
        <p:nvSpPr>
          <p:cNvPr id="6" name="CuadroTexto 5"/>
          <p:cNvSpPr txBox="1"/>
          <p:nvPr/>
        </p:nvSpPr>
        <p:spPr>
          <a:xfrm>
            <a:off x="4708966" y="1324313"/>
            <a:ext cx="3711575" cy="501675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buClr>
                <a:srgbClr val="4D99CD"/>
              </a:buClr>
            </a:pPr>
            <a:r>
              <a:rPr lang="es-ES" sz="2000" b="1" dirty="0">
                <a:solidFill>
                  <a:srgbClr val="4D99CD"/>
                </a:solidFill>
              </a:rPr>
              <a:t>Pontificia Universidad Javeriana Cali</a:t>
            </a:r>
          </a:p>
          <a:p>
            <a:pPr eaLnBrk="1" hangingPunct="1">
              <a:buClr>
                <a:srgbClr val="4D99CD"/>
              </a:buClr>
            </a:pPr>
            <a:endParaRPr lang="es-ES" sz="2000" b="1" dirty="0">
              <a:solidFill>
                <a:srgbClr val="4D99CD"/>
              </a:solidFill>
            </a:endParaRPr>
          </a:p>
          <a:p>
            <a:pPr eaLnBrk="1" hangingPunct="1">
              <a:buClr>
                <a:srgbClr val="4D99CD"/>
              </a:buClr>
              <a:buFont typeface="Arial" pitchFamily="34" charset="0"/>
              <a:buChar char="•"/>
            </a:pPr>
            <a:r>
              <a:rPr lang="es-ES" sz="2000" dirty="0">
                <a:solidFill>
                  <a:srgbClr val="16435E"/>
                </a:solidFill>
              </a:rPr>
              <a:t>Lya Paola Sierra</a:t>
            </a:r>
          </a:p>
          <a:p>
            <a:pPr eaLnBrk="1" hangingPunct="1">
              <a:buClr>
                <a:srgbClr val="4D99CD"/>
              </a:buClr>
            </a:pPr>
            <a:r>
              <a:rPr lang="es-ES" sz="2000" dirty="0">
                <a:solidFill>
                  <a:srgbClr val="16435E"/>
                </a:solidFill>
              </a:rPr>
              <a:t>Profesora Titular y Directora del Departamento de Economía. Doctora en Economía.</a:t>
            </a:r>
          </a:p>
          <a:p>
            <a:pPr eaLnBrk="1" hangingPunct="1">
              <a:buClr>
                <a:srgbClr val="4D99CD"/>
              </a:buClr>
            </a:pPr>
            <a:endParaRPr lang="es-ES" sz="2000" dirty="0">
              <a:solidFill>
                <a:srgbClr val="16435E"/>
              </a:solidFill>
            </a:endParaRPr>
          </a:p>
          <a:p>
            <a:pPr eaLnBrk="1" hangingPunct="1">
              <a:buClr>
                <a:srgbClr val="4D99CD"/>
              </a:buClr>
              <a:buFont typeface="Arial" pitchFamily="34" charset="0"/>
              <a:buChar char="•"/>
            </a:pPr>
            <a:r>
              <a:rPr lang="es-ES" sz="2000" dirty="0">
                <a:solidFill>
                  <a:srgbClr val="16435E"/>
                </a:solidFill>
              </a:rPr>
              <a:t>Pavel Vidal</a:t>
            </a:r>
          </a:p>
          <a:p>
            <a:pPr eaLnBrk="1" hangingPunct="1">
              <a:buClr>
                <a:srgbClr val="4D99CD"/>
              </a:buClr>
            </a:pPr>
            <a:r>
              <a:rPr lang="es-ES" sz="2000" dirty="0">
                <a:solidFill>
                  <a:srgbClr val="16435E"/>
                </a:solidFill>
              </a:rPr>
              <a:t>Profesor Titular. Doctor en Economía</a:t>
            </a:r>
          </a:p>
          <a:p>
            <a:pPr eaLnBrk="1" hangingPunct="1">
              <a:buClr>
                <a:srgbClr val="4D99CD"/>
              </a:buClr>
              <a:buFont typeface="Arial" pitchFamily="34" charset="0"/>
              <a:buChar char="•"/>
            </a:pPr>
            <a:endParaRPr lang="es-ES" sz="2000" dirty="0">
              <a:solidFill>
                <a:srgbClr val="16435E"/>
              </a:solidFill>
            </a:endParaRPr>
          </a:p>
          <a:p>
            <a:pPr eaLnBrk="1" hangingPunct="1">
              <a:buClr>
                <a:srgbClr val="4D99CD"/>
              </a:buClr>
              <a:buFont typeface="Arial" pitchFamily="34" charset="0"/>
              <a:buChar char="•"/>
            </a:pPr>
            <a:r>
              <a:rPr lang="es-ES" sz="2000" dirty="0">
                <a:solidFill>
                  <a:srgbClr val="16435E"/>
                </a:solidFill>
              </a:rPr>
              <a:t>Julieth </a:t>
            </a:r>
            <a:r>
              <a:rPr lang="es-ES" sz="2000" dirty="0" err="1">
                <a:solidFill>
                  <a:srgbClr val="16435E"/>
                </a:solidFill>
              </a:rPr>
              <a:t>Stefens</a:t>
            </a:r>
            <a:r>
              <a:rPr lang="es-ES" sz="2000" dirty="0">
                <a:solidFill>
                  <a:srgbClr val="16435E"/>
                </a:solidFill>
              </a:rPr>
              <a:t> Cerón</a:t>
            </a:r>
          </a:p>
          <a:p>
            <a:pPr eaLnBrk="1" hangingPunct="1">
              <a:buClr>
                <a:srgbClr val="4D99CD"/>
              </a:buClr>
            </a:pPr>
            <a:r>
              <a:rPr lang="es-ES" sz="2000" dirty="0">
                <a:solidFill>
                  <a:srgbClr val="16435E"/>
                </a:solidFill>
              </a:rPr>
              <a:t>Profesora e investigadora. </a:t>
            </a:r>
            <a:r>
              <a:rPr lang="es-ES" sz="2000" dirty="0" err="1">
                <a:solidFill>
                  <a:srgbClr val="16435E"/>
                </a:solidFill>
              </a:rPr>
              <a:t>Ms.c</a:t>
            </a:r>
            <a:r>
              <a:rPr lang="es-ES" sz="2000" dirty="0">
                <a:solidFill>
                  <a:srgbClr val="16435E"/>
                </a:solidFill>
              </a:rPr>
              <a:t> en Ciencia de Datos</a:t>
            </a:r>
          </a:p>
        </p:txBody>
      </p:sp>
    </p:spTree>
    <p:extLst>
      <p:ext uri="{BB962C8B-B14F-4D97-AF65-F5344CB8AC3E}">
        <p14:creationId xmlns:p14="http://schemas.microsoft.com/office/powerpoint/2010/main" val="169196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A63D3E9-4FAC-F6BA-9EE8-2FDD9F4BF840}"/>
              </a:ext>
            </a:extLst>
          </p:cNvPr>
          <p:cNvSpPr txBox="1"/>
          <p:nvPr/>
        </p:nvSpPr>
        <p:spPr>
          <a:xfrm>
            <a:off x="311727" y="2363957"/>
            <a:ext cx="7604722" cy="240065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buClr>
                <a:srgbClr val="4D99CD"/>
              </a:buClr>
            </a:pPr>
            <a:endParaRPr lang="es-ES" sz="2500" b="1" dirty="0">
              <a:solidFill>
                <a:schemeClr val="bg2"/>
              </a:solidFill>
            </a:endParaRPr>
          </a:p>
          <a:p>
            <a:pPr marL="457200" indent="-457200" eaLnBrk="1" hangingPunct="1">
              <a:buClr>
                <a:schemeClr val="bg2"/>
              </a:buClr>
              <a:buFont typeface="Arial" panose="020B0604020202020204" pitchFamily="34" charset="0"/>
              <a:buChar char="•"/>
            </a:pPr>
            <a:r>
              <a:rPr lang="es-ES" sz="2500" dirty="0">
                <a:solidFill>
                  <a:schemeClr val="bg2"/>
                </a:solidFill>
              </a:rPr>
              <a:t>Cauca en el año 2023</a:t>
            </a:r>
          </a:p>
          <a:p>
            <a:pPr marL="457200" indent="-457200" eaLnBrk="1" hangingPunct="1">
              <a:buClr>
                <a:schemeClr val="bg2"/>
              </a:buClr>
              <a:buFont typeface="Arial" panose="020B0604020202020204" pitchFamily="34" charset="0"/>
              <a:buChar char="•"/>
            </a:pPr>
            <a:r>
              <a:rPr lang="es-ES" sz="2500" dirty="0">
                <a:solidFill>
                  <a:schemeClr val="bg2"/>
                </a:solidFill>
              </a:rPr>
              <a:t>Resultados IMAE Cauca  May-Jun 2024</a:t>
            </a:r>
          </a:p>
          <a:p>
            <a:pPr marL="457200" indent="-457200" eaLnBrk="1" hangingPunct="1">
              <a:buClr>
                <a:schemeClr val="bg2"/>
              </a:buClr>
              <a:buFont typeface="Arial" panose="020B0604020202020204" pitchFamily="34" charset="0"/>
              <a:buChar char="•"/>
            </a:pPr>
            <a:r>
              <a:rPr lang="es-ES" sz="2500" dirty="0">
                <a:solidFill>
                  <a:schemeClr val="bg2"/>
                </a:solidFill>
              </a:rPr>
              <a:t>Internacionalización</a:t>
            </a:r>
          </a:p>
          <a:p>
            <a:pPr marL="457200" indent="-457200" eaLnBrk="1" hangingPunct="1">
              <a:buClr>
                <a:schemeClr val="bg2"/>
              </a:buClr>
              <a:buFont typeface="Arial" panose="020B0604020202020204" pitchFamily="34" charset="0"/>
              <a:buChar char="•"/>
            </a:pPr>
            <a:r>
              <a:rPr lang="es-ES" sz="2500" dirty="0">
                <a:solidFill>
                  <a:schemeClr val="bg2"/>
                </a:solidFill>
              </a:rPr>
              <a:t>Perspectivas, retos y oportunidades</a:t>
            </a:r>
          </a:p>
          <a:p>
            <a:pPr eaLnBrk="1" hangingPunct="1">
              <a:buClr>
                <a:schemeClr val="bg2"/>
              </a:buClr>
              <a:buFont typeface="Arial" pitchFamily="34" charset="0"/>
              <a:buChar char="•"/>
            </a:pPr>
            <a:endParaRPr lang="es-ES" sz="2500" dirty="0">
              <a:solidFill>
                <a:schemeClr val="bg2"/>
              </a:solidFill>
            </a:endParaRPr>
          </a:p>
        </p:txBody>
      </p:sp>
    </p:spTree>
    <p:extLst>
      <p:ext uri="{BB962C8B-B14F-4D97-AF65-F5344CB8AC3E}">
        <p14:creationId xmlns:p14="http://schemas.microsoft.com/office/powerpoint/2010/main" val="661406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a:extLst>
              <a:ext uri="{FF2B5EF4-FFF2-40B4-BE49-F238E27FC236}">
                <a16:creationId xmlns:a16="http://schemas.microsoft.com/office/drawing/2014/main" id="{BD503A69-35D6-4E3D-B8EA-7A5CABA3F888}"/>
              </a:ext>
            </a:extLst>
          </p:cNvPr>
          <p:cNvSpPr txBox="1"/>
          <p:nvPr/>
        </p:nvSpPr>
        <p:spPr>
          <a:xfrm>
            <a:off x="484335" y="161535"/>
            <a:ext cx="8306375" cy="923330"/>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1800" b="0" dirty="0"/>
              <a:t>Estructura productiva del departamento: menos dependiente del sector minero energético y con una </a:t>
            </a:r>
            <a:r>
              <a:rPr lang="es-CO" sz="1800" dirty="0"/>
              <a:t>participación importante del sector público, el comercio, la industria  y la agricultura</a:t>
            </a:r>
            <a:r>
              <a:rPr lang="es-CO" sz="1800" b="0" dirty="0"/>
              <a:t>.</a:t>
            </a:r>
            <a:endParaRPr lang="es-ES" sz="1800" b="0" dirty="0"/>
          </a:p>
        </p:txBody>
      </p:sp>
      <p:graphicFrame>
        <p:nvGraphicFramePr>
          <p:cNvPr id="3" name="Gráfico 2">
            <a:extLst>
              <a:ext uri="{FF2B5EF4-FFF2-40B4-BE49-F238E27FC236}">
                <a16:creationId xmlns:a16="http://schemas.microsoft.com/office/drawing/2014/main" id="{61481064-E971-4F9E-8287-3E50B4F6D3AE}"/>
              </a:ext>
            </a:extLst>
          </p:cNvPr>
          <p:cNvGraphicFramePr/>
          <p:nvPr/>
        </p:nvGraphicFramePr>
        <p:xfrm>
          <a:off x="1325959" y="1628597"/>
          <a:ext cx="6623125" cy="5007730"/>
        </p:xfrm>
        <a:graphic>
          <a:graphicData uri="http://schemas.openxmlformats.org/drawingml/2006/chart">
            <c:chart xmlns:c="http://schemas.openxmlformats.org/drawingml/2006/chart" xmlns:r="http://schemas.openxmlformats.org/officeDocument/2006/relationships" r:id="rId3"/>
          </a:graphicData>
        </a:graphic>
      </p:graphicFrame>
      <p:sp>
        <p:nvSpPr>
          <p:cNvPr id="4" name="CuadroTexto 2">
            <a:extLst>
              <a:ext uri="{FF2B5EF4-FFF2-40B4-BE49-F238E27FC236}">
                <a16:creationId xmlns:a16="http://schemas.microsoft.com/office/drawing/2014/main" id="{5541BCFF-6956-4475-AE67-C26EB33EB2F8}"/>
              </a:ext>
            </a:extLst>
          </p:cNvPr>
          <p:cNvSpPr txBox="1"/>
          <p:nvPr/>
        </p:nvSpPr>
        <p:spPr>
          <a:xfrm>
            <a:off x="174162" y="6546908"/>
            <a:ext cx="9168664" cy="29885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1100" dirty="0">
                <a:solidFill>
                  <a:srgbClr val="004563"/>
                </a:solidFill>
                <a:effectLst/>
                <a:latin typeface="+mn-lt"/>
                <a:ea typeface="+mn-ea"/>
                <a:cs typeface="+mn-cs"/>
              </a:rPr>
              <a:t>Fuente:</a:t>
            </a:r>
            <a:r>
              <a:rPr lang="es-CO" sz="1100" baseline="0" dirty="0">
                <a:solidFill>
                  <a:srgbClr val="004563"/>
                </a:solidFill>
                <a:effectLst/>
                <a:latin typeface="+mn-lt"/>
                <a:ea typeface="+mn-ea"/>
                <a:cs typeface="+mn-cs"/>
              </a:rPr>
              <a:t> Elaboración </a:t>
            </a:r>
            <a:r>
              <a:rPr lang="es-CO" dirty="0">
                <a:solidFill>
                  <a:srgbClr val="004563"/>
                </a:solidFill>
              </a:rPr>
              <a:t>propia con datos del DANE</a:t>
            </a:r>
            <a:r>
              <a:rPr lang="es-CO" sz="1100" baseline="0" dirty="0">
                <a:solidFill>
                  <a:srgbClr val="004563"/>
                </a:solidFill>
                <a:effectLst/>
                <a:latin typeface="+mn-lt"/>
                <a:ea typeface="+mn-ea"/>
                <a:cs typeface="+mn-cs"/>
              </a:rPr>
              <a:t>.</a:t>
            </a:r>
          </a:p>
        </p:txBody>
      </p:sp>
      <p:sp>
        <p:nvSpPr>
          <p:cNvPr id="5" name="CuadroTexto 2">
            <a:extLst>
              <a:ext uri="{FF2B5EF4-FFF2-40B4-BE49-F238E27FC236}">
                <a16:creationId xmlns:a16="http://schemas.microsoft.com/office/drawing/2014/main" id="{74D6A8AA-5D9D-4611-9B5A-C61EFA6F5003}"/>
              </a:ext>
            </a:extLst>
          </p:cNvPr>
          <p:cNvSpPr txBox="1"/>
          <p:nvPr/>
        </p:nvSpPr>
        <p:spPr>
          <a:xfrm>
            <a:off x="174162" y="1214883"/>
            <a:ext cx="9168664" cy="29885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1400" b="1" baseline="0" dirty="0">
                <a:solidFill>
                  <a:srgbClr val="004563"/>
                </a:solidFill>
              </a:rPr>
              <a:t>Distribución sectorial % del PIB –Año 2023</a:t>
            </a:r>
            <a:endParaRPr lang="es-CO" sz="1400" b="1" baseline="0" dirty="0">
              <a:solidFill>
                <a:srgbClr val="004563"/>
              </a:solidFill>
              <a:effectLst/>
              <a:latin typeface="+mn-lt"/>
              <a:ea typeface="+mn-ea"/>
              <a:cs typeface="+mn-cs"/>
            </a:endParaRPr>
          </a:p>
        </p:txBody>
      </p:sp>
    </p:spTree>
    <p:extLst>
      <p:ext uri="{BB962C8B-B14F-4D97-AF65-F5344CB8AC3E}">
        <p14:creationId xmlns:p14="http://schemas.microsoft.com/office/powerpoint/2010/main" val="3592230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95745" y="3163670"/>
            <a:ext cx="4572000" cy="461665"/>
          </a:xfrm>
          <a:prstGeom prst="rect">
            <a:avLst/>
          </a:prstGeom>
        </p:spPr>
        <p:txBody>
          <a:bodyPr>
            <a:spAutoFit/>
          </a:bodyPr>
          <a:lstStyle/>
          <a:p>
            <a:r>
              <a:rPr lang="en-US" sz="2400" dirty="0">
                <a:solidFill>
                  <a:schemeClr val="accent3"/>
                </a:solidFill>
              </a:rPr>
              <a:t>What is the IMAE?</a:t>
            </a:r>
            <a:endParaRPr lang="es-CO" sz="2400" dirty="0">
              <a:solidFill>
                <a:schemeClr val="accent3"/>
              </a:solidFill>
            </a:endParaRPr>
          </a:p>
        </p:txBody>
      </p:sp>
      <p:sp>
        <p:nvSpPr>
          <p:cNvPr id="3" name="CuadroTexto 2"/>
          <p:cNvSpPr txBox="1"/>
          <p:nvPr/>
        </p:nvSpPr>
        <p:spPr>
          <a:xfrm>
            <a:off x="409396" y="2089924"/>
            <a:ext cx="5258733" cy="584775"/>
          </a:xfrm>
          <a:prstGeom prst="rect">
            <a:avLst/>
          </a:prstGeom>
          <a:noFill/>
        </p:spPr>
        <p:txBody>
          <a:bodyPr wrap="square" rtlCol="0">
            <a:spAutoFit/>
          </a:bodyPr>
          <a:lstStyle/>
          <a:p>
            <a:r>
              <a:rPr lang="es-ES" sz="3200" dirty="0">
                <a:solidFill>
                  <a:schemeClr val="accent3"/>
                </a:solidFill>
              </a:rPr>
              <a:t>¿</a:t>
            </a:r>
            <a:r>
              <a:rPr lang="en-US" sz="3200" dirty="0">
                <a:solidFill>
                  <a:schemeClr val="accent3"/>
                </a:solidFill>
              </a:rPr>
              <a:t>Qué es </a:t>
            </a:r>
            <a:r>
              <a:rPr lang="en-US" sz="3200" dirty="0" err="1">
                <a:solidFill>
                  <a:schemeClr val="accent3"/>
                </a:solidFill>
              </a:rPr>
              <a:t>el</a:t>
            </a:r>
            <a:r>
              <a:rPr lang="en-US" sz="3200" dirty="0">
                <a:solidFill>
                  <a:schemeClr val="accent3"/>
                </a:solidFill>
              </a:rPr>
              <a:t> IMAE?</a:t>
            </a:r>
            <a:endParaRPr lang="es-ES" sz="3200" dirty="0">
              <a:solidFill>
                <a:schemeClr val="accent3"/>
              </a:solidFill>
            </a:endParaRPr>
          </a:p>
        </p:txBody>
      </p:sp>
      <p:sp>
        <p:nvSpPr>
          <p:cNvPr id="5" name="Marcador de contenido 2"/>
          <p:cNvSpPr txBox="1">
            <a:spLocks/>
          </p:cNvSpPr>
          <p:nvPr/>
        </p:nvSpPr>
        <p:spPr>
          <a:xfrm>
            <a:off x="261158" y="3013502"/>
            <a:ext cx="8423564" cy="31118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Clr>
                <a:srgbClr val="063149"/>
              </a:buClr>
              <a:buFont typeface="Wingdings" panose="05000000000000000000" pitchFamily="2" charset="2"/>
              <a:buChar char="ü"/>
            </a:pPr>
            <a:r>
              <a:rPr lang="es-CO" sz="1600" dirty="0">
                <a:solidFill>
                  <a:schemeClr val="accent4">
                    <a:lumMod val="50000"/>
                    <a:lumOff val="50000"/>
                  </a:schemeClr>
                </a:solidFill>
              </a:rPr>
              <a:t>El </a:t>
            </a:r>
            <a:r>
              <a:rPr lang="es-CO" sz="1600" b="1" dirty="0">
                <a:solidFill>
                  <a:schemeClr val="accent4">
                    <a:lumMod val="50000"/>
                    <a:lumOff val="50000"/>
                  </a:schemeClr>
                </a:solidFill>
              </a:rPr>
              <a:t>Indicador Mensual de Actividad Económica </a:t>
            </a:r>
            <a:r>
              <a:rPr lang="es-CO" sz="1600" dirty="0">
                <a:solidFill>
                  <a:schemeClr val="accent4">
                    <a:lumMod val="50000"/>
                    <a:lumOff val="50000"/>
                  </a:schemeClr>
                </a:solidFill>
              </a:rPr>
              <a:t>(IMAE), es una herramienta diseñada desde el año 2015 por la Pontificia Universidad Javeriana Cali y el Banco de la República para el </a:t>
            </a:r>
            <a:r>
              <a:rPr lang="es-CO" sz="1600" b="1" dirty="0">
                <a:solidFill>
                  <a:schemeClr val="accent4">
                    <a:lumMod val="50000"/>
                    <a:lumOff val="50000"/>
                  </a:schemeClr>
                </a:solidFill>
              </a:rPr>
              <a:t>monitoreo mensual del estado de la economía del Valle.</a:t>
            </a:r>
          </a:p>
          <a:p>
            <a:pPr marL="0" indent="0" algn="just">
              <a:buClr>
                <a:srgbClr val="063149"/>
              </a:buClr>
              <a:buNone/>
            </a:pPr>
            <a:endParaRPr lang="es-CO" sz="1600" b="1" dirty="0">
              <a:solidFill>
                <a:schemeClr val="accent4">
                  <a:lumMod val="50000"/>
                  <a:lumOff val="50000"/>
                </a:schemeClr>
              </a:solidFill>
            </a:endParaRPr>
          </a:p>
          <a:p>
            <a:pPr algn="just">
              <a:buClr>
                <a:srgbClr val="063149"/>
              </a:buClr>
              <a:buFont typeface="Wingdings" panose="05000000000000000000" pitchFamily="2" charset="2"/>
              <a:buChar char="ü"/>
            </a:pPr>
            <a:r>
              <a:rPr lang="es-CO" sz="1600" b="1" dirty="0">
                <a:solidFill>
                  <a:schemeClr val="accent4">
                    <a:lumMod val="50000"/>
                    <a:lumOff val="50000"/>
                  </a:schemeClr>
                </a:solidFill>
              </a:rPr>
              <a:t>En 2018 la Universidad Javeriana con la Secretaría de Desarrollo Económico de Cali </a:t>
            </a:r>
            <a:r>
              <a:rPr lang="es-CO" sz="1600" dirty="0">
                <a:solidFill>
                  <a:schemeClr val="accent4">
                    <a:lumMod val="50000"/>
                    <a:lumOff val="50000"/>
                  </a:schemeClr>
                </a:solidFill>
              </a:rPr>
              <a:t>se unen para construir el primer IMAE Municipal: </a:t>
            </a:r>
            <a:r>
              <a:rPr lang="es-CO" sz="1600" u="sng" dirty="0">
                <a:solidFill>
                  <a:schemeClr val="accent4">
                    <a:lumMod val="50000"/>
                    <a:lumOff val="50000"/>
                  </a:schemeClr>
                </a:solidFill>
              </a:rPr>
              <a:t>IMAE Cali. </a:t>
            </a:r>
            <a:r>
              <a:rPr lang="es-CO" sz="1600" b="1" dirty="0">
                <a:solidFill>
                  <a:schemeClr val="accent4">
                    <a:lumMod val="50000"/>
                    <a:lumOff val="50000"/>
                  </a:schemeClr>
                </a:solidFill>
              </a:rPr>
              <a:t>En 2020 la Universidad Javeriana junto con Cámara de Comercio del Cauca </a:t>
            </a:r>
            <a:r>
              <a:rPr lang="es-CO" sz="1600" dirty="0">
                <a:solidFill>
                  <a:schemeClr val="accent4">
                    <a:lumMod val="50000"/>
                    <a:lumOff val="50000"/>
                  </a:schemeClr>
                </a:solidFill>
              </a:rPr>
              <a:t>construyen el </a:t>
            </a:r>
            <a:r>
              <a:rPr lang="es-CO" sz="1600" u="sng" dirty="0">
                <a:solidFill>
                  <a:schemeClr val="accent4">
                    <a:lumMod val="50000"/>
                    <a:lumOff val="50000"/>
                  </a:schemeClr>
                </a:solidFill>
              </a:rPr>
              <a:t>IMAE-Cauca.</a:t>
            </a:r>
          </a:p>
          <a:p>
            <a:pPr marL="0" indent="0" algn="just">
              <a:buClr>
                <a:srgbClr val="063149"/>
              </a:buClr>
              <a:buNone/>
            </a:pPr>
            <a:endParaRPr lang="es-CO" sz="1600" dirty="0">
              <a:solidFill>
                <a:schemeClr val="accent4">
                  <a:lumMod val="50000"/>
                  <a:lumOff val="50000"/>
                </a:schemeClr>
              </a:solidFill>
            </a:endParaRPr>
          </a:p>
          <a:p>
            <a:pPr algn="just">
              <a:buClr>
                <a:srgbClr val="063149"/>
              </a:buClr>
              <a:buFont typeface="Wingdings" panose="05000000000000000000" pitchFamily="2" charset="2"/>
              <a:buChar char="ü"/>
            </a:pPr>
            <a:r>
              <a:rPr lang="es-CO" sz="1600" dirty="0">
                <a:solidFill>
                  <a:schemeClr val="accent4">
                    <a:lumMod val="50000"/>
                    <a:lumOff val="50000"/>
                  </a:schemeClr>
                </a:solidFill>
              </a:rPr>
              <a:t>La metodología del IMAE permite estimar </a:t>
            </a:r>
            <a:r>
              <a:rPr lang="es-CO" sz="1600" b="1" dirty="0">
                <a:solidFill>
                  <a:schemeClr val="accent4">
                    <a:lumMod val="50000"/>
                    <a:lumOff val="50000"/>
                  </a:schemeClr>
                </a:solidFill>
              </a:rPr>
              <a:t>de forma oportuna </a:t>
            </a:r>
            <a:r>
              <a:rPr lang="es-CO" sz="1600" dirty="0">
                <a:solidFill>
                  <a:schemeClr val="accent4">
                    <a:lumMod val="50000"/>
                    <a:lumOff val="50000"/>
                  </a:schemeClr>
                </a:solidFill>
              </a:rPr>
              <a:t>una </a:t>
            </a:r>
            <a:r>
              <a:rPr lang="es-CO" sz="1600" b="1" dirty="0">
                <a:solidFill>
                  <a:schemeClr val="accent4">
                    <a:lumMod val="50000"/>
                    <a:lumOff val="50000"/>
                  </a:schemeClr>
                </a:solidFill>
              </a:rPr>
              <a:t>tasa de crecimiento para la economía departamental o municipal </a:t>
            </a:r>
            <a:r>
              <a:rPr lang="es-CO" sz="1600" dirty="0">
                <a:solidFill>
                  <a:schemeClr val="accent4">
                    <a:lumMod val="50000"/>
                    <a:lumOff val="50000"/>
                  </a:schemeClr>
                </a:solidFill>
              </a:rPr>
              <a:t>a partir de un grupo de indicadores claves y altamente correlacionados con el ciclo económico.</a:t>
            </a:r>
          </a:p>
          <a:p>
            <a:pPr algn="just">
              <a:buClr>
                <a:srgbClr val="063149"/>
              </a:buClr>
              <a:buFont typeface="Wingdings" panose="05000000000000000000" pitchFamily="2" charset="2"/>
              <a:buChar char="ü"/>
            </a:pPr>
            <a:endParaRPr lang="es-CO" sz="1600" dirty="0">
              <a:solidFill>
                <a:schemeClr val="accent4">
                  <a:lumMod val="50000"/>
                  <a:lumOff val="50000"/>
                </a:schemeClr>
              </a:solidFill>
            </a:endParaRPr>
          </a:p>
          <a:p>
            <a:pPr algn="just">
              <a:buClr>
                <a:srgbClr val="063149"/>
              </a:buClr>
              <a:buFont typeface="Wingdings" panose="05000000000000000000" pitchFamily="2" charset="2"/>
              <a:buChar char="ü"/>
            </a:pPr>
            <a:r>
              <a:rPr lang="es-CO" sz="1600" dirty="0">
                <a:solidFill>
                  <a:schemeClr val="accent4">
                    <a:lumMod val="50000"/>
                    <a:lumOff val="50000"/>
                  </a:schemeClr>
                </a:solidFill>
              </a:rPr>
              <a:t>Se emplean </a:t>
            </a:r>
            <a:r>
              <a:rPr lang="es-CO" sz="1600" b="1" dirty="0">
                <a:solidFill>
                  <a:schemeClr val="accent4">
                    <a:lumMod val="50000"/>
                    <a:lumOff val="50000"/>
                  </a:schemeClr>
                </a:solidFill>
              </a:rPr>
              <a:t>técnicas econométricas de series temporales </a:t>
            </a:r>
          </a:p>
        </p:txBody>
      </p:sp>
    </p:spTree>
    <p:extLst>
      <p:ext uri="{BB962C8B-B14F-4D97-AF65-F5344CB8AC3E}">
        <p14:creationId xmlns:p14="http://schemas.microsoft.com/office/powerpoint/2010/main" val="4211689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half" idx="4294967295"/>
          </p:nvPr>
        </p:nvSpPr>
        <p:spPr>
          <a:xfrm>
            <a:off x="2171700" y="5545175"/>
            <a:ext cx="4945063" cy="368300"/>
          </a:xfrm>
        </p:spPr>
        <p:txBody>
          <a:bodyPr>
            <a:normAutofit/>
          </a:bodyPr>
          <a:lstStyle/>
          <a:p>
            <a:pPr marL="0" indent="0" algn="ctr">
              <a:buNone/>
            </a:pPr>
            <a:r>
              <a:rPr lang="en-US" sz="1200" dirty="0">
                <a:solidFill>
                  <a:srgbClr val="16435E"/>
                </a:solidFill>
              </a:rPr>
              <a:t>Fuente: </a:t>
            </a:r>
            <a:r>
              <a:rPr lang="en-US" sz="1200" dirty="0" err="1">
                <a:solidFill>
                  <a:srgbClr val="16435E"/>
                </a:solidFill>
              </a:rPr>
              <a:t>Elaboración</a:t>
            </a:r>
            <a:r>
              <a:rPr lang="en-US" sz="1200" dirty="0">
                <a:solidFill>
                  <a:srgbClr val="16435E"/>
                </a:solidFill>
              </a:rPr>
              <a:t> propia, datos DANE.</a:t>
            </a:r>
            <a:endParaRPr lang="es-ES" sz="1200" dirty="0">
              <a:solidFill>
                <a:srgbClr val="16435E"/>
              </a:solidFill>
            </a:endParaRPr>
          </a:p>
        </p:txBody>
      </p:sp>
      <p:graphicFrame>
        <p:nvGraphicFramePr>
          <p:cNvPr id="5" name="Gráfico 4"/>
          <p:cNvGraphicFramePr/>
          <p:nvPr/>
        </p:nvGraphicFramePr>
        <p:xfrm>
          <a:off x="653761" y="1428366"/>
          <a:ext cx="7575213" cy="3822214"/>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ángulo 1">
            <a:extLst>
              <a:ext uri="{FF2B5EF4-FFF2-40B4-BE49-F238E27FC236}">
                <a16:creationId xmlns:a16="http://schemas.microsoft.com/office/drawing/2014/main" id="{5911FD29-C757-5BB6-0B99-DC676E46198B}"/>
              </a:ext>
            </a:extLst>
          </p:cNvPr>
          <p:cNvSpPr/>
          <p:nvPr/>
        </p:nvSpPr>
        <p:spPr>
          <a:xfrm>
            <a:off x="653761" y="403554"/>
            <a:ext cx="8368319" cy="446276"/>
          </a:xfrm>
          <a:prstGeom prst="rect">
            <a:avLst/>
          </a:prstGeom>
        </p:spPr>
        <p:txBody>
          <a:bodyPr wrap="square">
            <a:spAutoFit/>
          </a:bodyPr>
          <a:lstStyle/>
          <a:p>
            <a:r>
              <a:rPr lang="es-CO" sz="2300" dirty="0">
                <a:solidFill>
                  <a:srgbClr val="16435E"/>
                </a:solidFill>
              </a:rPr>
              <a:t>El Cauca cerró  2023 con una contracción económica (-0,5%)</a:t>
            </a:r>
          </a:p>
        </p:txBody>
      </p:sp>
    </p:spTree>
    <p:extLst>
      <p:ext uri="{BB962C8B-B14F-4D97-AF65-F5344CB8AC3E}">
        <p14:creationId xmlns:p14="http://schemas.microsoft.com/office/powerpoint/2010/main" val="394513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1FCB5-6C92-C2C4-ACB4-9958B6E56246}"/>
            </a:ext>
          </a:extLst>
        </p:cNvPr>
        <p:cNvGrpSpPr/>
        <p:nvPr/>
      </p:nvGrpSpPr>
      <p:grpSpPr>
        <a:xfrm>
          <a:off x="0" y="0"/>
          <a:ext cx="0" cy="0"/>
          <a:chOff x="0" y="0"/>
          <a:chExt cx="0" cy="0"/>
        </a:xfrm>
      </p:grpSpPr>
      <p:sp>
        <p:nvSpPr>
          <p:cNvPr id="2" name="CuadroTexto 5">
            <a:extLst>
              <a:ext uri="{FF2B5EF4-FFF2-40B4-BE49-F238E27FC236}">
                <a16:creationId xmlns:a16="http://schemas.microsoft.com/office/drawing/2014/main" id="{FE8B3E70-E44F-04E6-A456-54625FF592B9}"/>
              </a:ext>
            </a:extLst>
          </p:cNvPr>
          <p:cNvSpPr txBox="1"/>
          <p:nvPr/>
        </p:nvSpPr>
        <p:spPr>
          <a:xfrm>
            <a:off x="636747" y="479467"/>
            <a:ext cx="8306375" cy="40011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b="0" dirty="0"/>
              <a:t>Cinco de los doce sectores económicos del Cauca decrecieron en 2023</a:t>
            </a:r>
            <a:endParaRPr lang="es-ES" b="0" dirty="0"/>
          </a:p>
        </p:txBody>
      </p:sp>
      <p:graphicFrame>
        <p:nvGraphicFramePr>
          <p:cNvPr id="3" name="Gráfico 2">
            <a:extLst>
              <a:ext uri="{FF2B5EF4-FFF2-40B4-BE49-F238E27FC236}">
                <a16:creationId xmlns:a16="http://schemas.microsoft.com/office/drawing/2014/main" id="{FDE5237A-77F0-F24E-7A81-6A6F99463C1D}"/>
              </a:ext>
            </a:extLst>
          </p:cNvPr>
          <p:cNvGraphicFramePr/>
          <p:nvPr/>
        </p:nvGraphicFramePr>
        <p:xfrm>
          <a:off x="307620" y="1513739"/>
          <a:ext cx="8002286" cy="5007730"/>
        </p:xfrm>
        <a:graphic>
          <a:graphicData uri="http://schemas.openxmlformats.org/drawingml/2006/chart">
            <c:chart xmlns:c="http://schemas.openxmlformats.org/drawingml/2006/chart" xmlns:r="http://schemas.openxmlformats.org/officeDocument/2006/relationships" r:id="rId3"/>
          </a:graphicData>
        </a:graphic>
      </p:graphicFrame>
      <p:sp>
        <p:nvSpPr>
          <p:cNvPr id="4" name="CuadroTexto 2">
            <a:extLst>
              <a:ext uri="{FF2B5EF4-FFF2-40B4-BE49-F238E27FC236}">
                <a16:creationId xmlns:a16="http://schemas.microsoft.com/office/drawing/2014/main" id="{3C85453D-2D99-7CEC-921B-305C3776CDBB}"/>
              </a:ext>
            </a:extLst>
          </p:cNvPr>
          <p:cNvSpPr txBox="1"/>
          <p:nvPr/>
        </p:nvSpPr>
        <p:spPr>
          <a:xfrm>
            <a:off x="174162" y="6546908"/>
            <a:ext cx="9168664" cy="29885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1100" b="1" dirty="0">
                <a:solidFill>
                  <a:srgbClr val="004563"/>
                </a:solidFill>
                <a:effectLst/>
                <a:latin typeface="+mn-lt"/>
                <a:ea typeface="+mn-ea"/>
                <a:cs typeface="+mn-cs"/>
              </a:rPr>
              <a:t>Fuente:</a:t>
            </a:r>
            <a:r>
              <a:rPr lang="es-CO" sz="1100" b="1" baseline="0" dirty="0">
                <a:solidFill>
                  <a:srgbClr val="004563"/>
                </a:solidFill>
                <a:effectLst/>
                <a:latin typeface="+mn-lt"/>
                <a:ea typeface="+mn-ea"/>
                <a:cs typeface="+mn-cs"/>
              </a:rPr>
              <a:t> Elaboración </a:t>
            </a:r>
            <a:r>
              <a:rPr lang="es-CO" b="1" dirty="0">
                <a:solidFill>
                  <a:srgbClr val="004563"/>
                </a:solidFill>
              </a:rPr>
              <a:t>propia con datos del DANE</a:t>
            </a:r>
            <a:r>
              <a:rPr lang="es-CO" sz="1100" b="1" baseline="0" dirty="0">
                <a:solidFill>
                  <a:srgbClr val="004563"/>
                </a:solidFill>
                <a:effectLst/>
                <a:latin typeface="+mn-lt"/>
                <a:ea typeface="+mn-ea"/>
                <a:cs typeface="+mn-cs"/>
              </a:rPr>
              <a:t>.</a:t>
            </a:r>
          </a:p>
        </p:txBody>
      </p:sp>
      <p:sp>
        <p:nvSpPr>
          <p:cNvPr id="5" name="CuadroTexto 2">
            <a:extLst>
              <a:ext uri="{FF2B5EF4-FFF2-40B4-BE49-F238E27FC236}">
                <a16:creationId xmlns:a16="http://schemas.microsoft.com/office/drawing/2014/main" id="{0378D8C6-09A7-B67C-B86A-9B1947497660}"/>
              </a:ext>
            </a:extLst>
          </p:cNvPr>
          <p:cNvSpPr txBox="1"/>
          <p:nvPr/>
        </p:nvSpPr>
        <p:spPr>
          <a:xfrm>
            <a:off x="174162" y="1214883"/>
            <a:ext cx="9168664" cy="29885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1400" b="1" baseline="0" dirty="0">
                <a:solidFill>
                  <a:srgbClr val="004563"/>
                </a:solidFill>
              </a:rPr>
              <a:t>Crecimiento anual% del PIB Cauca– Año 2023</a:t>
            </a:r>
            <a:endParaRPr lang="es-CO" sz="1400" b="1" baseline="0" dirty="0">
              <a:solidFill>
                <a:srgbClr val="004563"/>
              </a:solidFill>
              <a:effectLst/>
              <a:latin typeface="+mn-lt"/>
              <a:ea typeface="+mn-ea"/>
              <a:cs typeface="+mn-cs"/>
            </a:endParaRPr>
          </a:p>
        </p:txBody>
      </p:sp>
      <p:sp>
        <p:nvSpPr>
          <p:cNvPr id="6" name="Rectángulo: esquinas redondeadas 5">
            <a:extLst>
              <a:ext uri="{FF2B5EF4-FFF2-40B4-BE49-F238E27FC236}">
                <a16:creationId xmlns:a16="http://schemas.microsoft.com/office/drawing/2014/main" id="{4F424877-4676-F279-B564-EBEEFC15CE71}"/>
              </a:ext>
            </a:extLst>
          </p:cNvPr>
          <p:cNvSpPr/>
          <p:nvPr/>
        </p:nvSpPr>
        <p:spPr>
          <a:xfrm>
            <a:off x="525782" y="2362201"/>
            <a:ext cx="7399274" cy="484908"/>
          </a:xfrm>
          <a:prstGeom prst="roundRect">
            <a:avLst/>
          </a:prstGeom>
          <a:noFill/>
          <a:ln w="19050">
            <a:solidFill>
              <a:schemeClr val="bg2">
                <a:lumMod val="75000"/>
              </a:schemeClr>
            </a:solidFill>
            <a:prstDash val="sysDash"/>
          </a:ln>
        </p:spPr>
        <p:style>
          <a:lnRef idx="1">
            <a:schemeClr val="accent1"/>
          </a:lnRef>
          <a:fillRef idx="3">
            <a:schemeClr val="accent1"/>
          </a:fillRef>
          <a:effectRef idx="2">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7" name="Rectángulo: esquinas redondeadas 6">
            <a:extLst>
              <a:ext uri="{FF2B5EF4-FFF2-40B4-BE49-F238E27FC236}">
                <a16:creationId xmlns:a16="http://schemas.microsoft.com/office/drawing/2014/main" id="{A599C1BB-5C0F-B369-4C07-2A3AB8E4F4D5}"/>
              </a:ext>
            </a:extLst>
          </p:cNvPr>
          <p:cNvSpPr/>
          <p:nvPr/>
        </p:nvSpPr>
        <p:spPr>
          <a:xfrm>
            <a:off x="525781" y="3212476"/>
            <a:ext cx="7399274" cy="1222364"/>
          </a:xfrm>
          <a:prstGeom prst="roundRect">
            <a:avLst/>
          </a:prstGeom>
          <a:noFill/>
          <a:ln w="19050">
            <a:solidFill>
              <a:schemeClr val="bg2">
                <a:lumMod val="75000"/>
              </a:schemeClr>
            </a:solidFill>
            <a:prstDash val="sysDash"/>
          </a:ln>
        </p:spPr>
        <p:style>
          <a:lnRef idx="1">
            <a:schemeClr val="accent1"/>
          </a:lnRef>
          <a:fillRef idx="3">
            <a:schemeClr val="accent1"/>
          </a:fillRef>
          <a:effectRef idx="2">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extLst>
      <p:ext uri="{BB962C8B-B14F-4D97-AF65-F5344CB8AC3E}">
        <p14:creationId xmlns:p14="http://schemas.microsoft.com/office/powerpoint/2010/main" val="3056474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a:extLst>
              <a:ext uri="{FF2B5EF4-FFF2-40B4-BE49-F238E27FC236}">
                <a16:creationId xmlns:a16="http://schemas.microsoft.com/office/drawing/2014/main" id="{6DE3575A-D5EA-1F5A-16EE-4C3961484DDA}"/>
              </a:ext>
            </a:extLst>
          </p:cNvPr>
          <p:cNvGraphicFramePr/>
          <p:nvPr/>
        </p:nvGraphicFramePr>
        <p:xfrm>
          <a:off x="967740" y="1236980"/>
          <a:ext cx="7421880" cy="506476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ángulo 4">
            <a:extLst>
              <a:ext uri="{FF2B5EF4-FFF2-40B4-BE49-F238E27FC236}">
                <a16:creationId xmlns:a16="http://schemas.microsoft.com/office/drawing/2014/main" id="{BA0CF7D2-6B47-07C3-2FEE-B93696751EDE}"/>
              </a:ext>
            </a:extLst>
          </p:cNvPr>
          <p:cNvSpPr/>
          <p:nvPr/>
        </p:nvSpPr>
        <p:spPr>
          <a:xfrm>
            <a:off x="653761" y="403554"/>
            <a:ext cx="8368319" cy="446276"/>
          </a:xfrm>
          <a:prstGeom prst="rect">
            <a:avLst/>
          </a:prstGeom>
        </p:spPr>
        <p:txBody>
          <a:bodyPr wrap="square">
            <a:spAutoFit/>
          </a:bodyPr>
          <a:lstStyle/>
          <a:p>
            <a:r>
              <a:rPr lang="es-CO" sz="2300" dirty="0">
                <a:solidFill>
                  <a:srgbClr val="16435E"/>
                </a:solidFill>
              </a:rPr>
              <a:t>La industria del Cauca pierde relevancia en 2023</a:t>
            </a:r>
          </a:p>
        </p:txBody>
      </p:sp>
      <p:sp>
        <p:nvSpPr>
          <p:cNvPr id="6" name="Marcador de texto 3">
            <a:extLst>
              <a:ext uri="{FF2B5EF4-FFF2-40B4-BE49-F238E27FC236}">
                <a16:creationId xmlns:a16="http://schemas.microsoft.com/office/drawing/2014/main" id="{1A77EB25-C77B-C3B1-44C0-0DD96FC896A9}"/>
              </a:ext>
            </a:extLst>
          </p:cNvPr>
          <p:cNvSpPr txBox="1">
            <a:spLocks/>
          </p:cNvSpPr>
          <p:nvPr/>
        </p:nvSpPr>
        <p:spPr>
          <a:xfrm>
            <a:off x="1958340" y="6422190"/>
            <a:ext cx="4945063" cy="3683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1200" dirty="0">
                <a:solidFill>
                  <a:srgbClr val="16435E"/>
                </a:solidFill>
              </a:rPr>
              <a:t>Fuente: </a:t>
            </a:r>
            <a:r>
              <a:rPr lang="en-US" sz="1200" dirty="0" err="1">
                <a:solidFill>
                  <a:srgbClr val="16435E"/>
                </a:solidFill>
              </a:rPr>
              <a:t>Elaboración</a:t>
            </a:r>
            <a:r>
              <a:rPr lang="en-US" sz="1200" dirty="0">
                <a:solidFill>
                  <a:srgbClr val="16435E"/>
                </a:solidFill>
              </a:rPr>
              <a:t> </a:t>
            </a:r>
            <a:r>
              <a:rPr lang="en-US" sz="1200" dirty="0" err="1">
                <a:solidFill>
                  <a:srgbClr val="16435E"/>
                </a:solidFill>
              </a:rPr>
              <a:t>propia</a:t>
            </a:r>
            <a:r>
              <a:rPr lang="en-US" sz="1200" dirty="0">
                <a:solidFill>
                  <a:srgbClr val="16435E"/>
                </a:solidFill>
              </a:rPr>
              <a:t>, </a:t>
            </a:r>
            <a:r>
              <a:rPr lang="en-US" sz="1200" dirty="0" err="1">
                <a:solidFill>
                  <a:srgbClr val="16435E"/>
                </a:solidFill>
              </a:rPr>
              <a:t>datos</a:t>
            </a:r>
            <a:r>
              <a:rPr lang="en-US" sz="1200" dirty="0">
                <a:solidFill>
                  <a:srgbClr val="16435E"/>
                </a:solidFill>
              </a:rPr>
              <a:t> DANE.</a:t>
            </a:r>
            <a:endParaRPr lang="es-ES" sz="1200" dirty="0">
              <a:solidFill>
                <a:srgbClr val="16435E"/>
              </a:solidFill>
            </a:endParaRPr>
          </a:p>
        </p:txBody>
      </p:sp>
      <p:sp>
        <p:nvSpPr>
          <p:cNvPr id="7" name="Rectángulo: esquinas redondeadas 6">
            <a:extLst>
              <a:ext uri="{FF2B5EF4-FFF2-40B4-BE49-F238E27FC236}">
                <a16:creationId xmlns:a16="http://schemas.microsoft.com/office/drawing/2014/main" id="{0D08ABCD-A5AB-CB6A-A7AD-80473D26BFCF}"/>
              </a:ext>
            </a:extLst>
          </p:cNvPr>
          <p:cNvSpPr/>
          <p:nvPr/>
        </p:nvSpPr>
        <p:spPr>
          <a:xfrm>
            <a:off x="2480310" y="2537460"/>
            <a:ext cx="5429250" cy="457200"/>
          </a:xfrm>
          <a:prstGeom prst="roundRect">
            <a:avLst/>
          </a:prstGeom>
          <a:noFill/>
          <a:ln w="19050">
            <a:solidFill>
              <a:srgbClr val="D04E46"/>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46419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77E3B46A-824D-BC9F-3535-9C0E392D3E98}"/>
              </a:ext>
            </a:extLst>
          </p:cNvPr>
          <p:cNvSpPr txBox="1"/>
          <p:nvPr/>
        </p:nvSpPr>
        <p:spPr>
          <a:xfrm>
            <a:off x="1177292" y="6112927"/>
            <a:ext cx="6886052" cy="646331"/>
          </a:xfrm>
          <a:prstGeom prst="rect">
            <a:avLst/>
          </a:prstGeom>
          <a:noFill/>
        </p:spPr>
        <p:txBody>
          <a:bodyPr wrap="square" rtlCol="0">
            <a:spAutoFit/>
          </a:bodyPr>
          <a:lstStyle/>
          <a:p>
            <a:pPr algn="ctr"/>
            <a:r>
              <a:rPr lang="es-ES" sz="1800" dirty="0">
                <a:solidFill>
                  <a:srgbClr val="16435E"/>
                </a:solidFill>
              </a:rPr>
              <a:t>El crecimiento del 2T24 en el Cauca se ubicó por debajo del promedio nacional (+1,8%)</a:t>
            </a:r>
            <a:endParaRPr lang="es-CO" dirty="0"/>
          </a:p>
        </p:txBody>
      </p:sp>
      <p:pic>
        <p:nvPicPr>
          <p:cNvPr id="3" name="Imagen 2">
            <a:extLst>
              <a:ext uri="{FF2B5EF4-FFF2-40B4-BE49-F238E27FC236}">
                <a16:creationId xmlns:a16="http://schemas.microsoft.com/office/drawing/2014/main" id="{ADB1F075-CB0B-2184-224E-4DA3423AEFEB}"/>
              </a:ext>
            </a:extLst>
          </p:cNvPr>
          <p:cNvPicPr>
            <a:picLocks noChangeAspect="1"/>
          </p:cNvPicPr>
          <p:nvPr/>
        </p:nvPicPr>
        <p:blipFill>
          <a:blip r:embed="rId3"/>
          <a:stretch>
            <a:fillRect/>
          </a:stretch>
        </p:blipFill>
        <p:spPr>
          <a:xfrm>
            <a:off x="1073727" y="1251232"/>
            <a:ext cx="6989617" cy="4338382"/>
          </a:xfrm>
          <a:prstGeom prst="rect">
            <a:avLst/>
          </a:prstGeom>
        </p:spPr>
      </p:pic>
      <p:sp>
        <p:nvSpPr>
          <p:cNvPr id="4" name="CuadroTexto 5">
            <a:extLst>
              <a:ext uri="{FF2B5EF4-FFF2-40B4-BE49-F238E27FC236}">
                <a16:creationId xmlns:a16="http://schemas.microsoft.com/office/drawing/2014/main" id="{E3E27216-EBFE-6378-C69D-E98B00E609E4}"/>
              </a:ext>
            </a:extLst>
          </p:cNvPr>
          <p:cNvSpPr txBox="1"/>
          <p:nvPr/>
        </p:nvSpPr>
        <p:spPr>
          <a:xfrm>
            <a:off x="834392" y="397678"/>
            <a:ext cx="8606788" cy="43088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2100" b="0" dirty="0"/>
              <a:t>La economía del Cauca creció +0,9% en el 2T2024</a:t>
            </a:r>
            <a:endParaRPr lang="es-ES" sz="2100" b="0" dirty="0"/>
          </a:p>
        </p:txBody>
      </p:sp>
      <p:sp>
        <p:nvSpPr>
          <p:cNvPr id="5" name="CuadroTexto 2">
            <a:extLst>
              <a:ext uri="{FF2B5EF4-FFF2-40B4-BE49-F238E27FC236}">
                <a16:creationId xmlns:a16="http://schemas.microsoft.com/office/drawing/2014/main" id="{1D0BAA93-E4FC-4A28-81EF-ECB87E1E9984}"/>
              </a:ext>
            </a:extLst>
          </p:cNvPr>
          <p:cNvSpPr txBox="1"/>
          <p:nvPr/>
        </p:nvSpPr>
        <p:spPr>
          <a:xfrm>
            <a:off x="1810016" y="5380579"/>
            <a:ext cx="5690222" cy="740507"/>
          </a:xfrm>
          <a:prstGeom prst="rect">
            <a:avLst/>
          </a:prstGeom>
          <a:solidFill>
            <a:sysClr val="window" lastClr="FFFFFF"/>
          </a:solidFill>
          <a:ln w="9525" cmpd="sng">
            <a:noFill/>
          </a:ln>
          <a:effectLst/>
        </p:spPr>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900" b="1" dirty="0">
                <a:solidFill>
                  <a:srgbClr val="004563"/>
                </a:solidFill>
                <a:effectLst/>
                <a:latin typeface="+mn-lt"/>
                <a:ea typeface="+mn-ea"/>
                <a:cs typeface="+mn-cs"/>
              </a:rPr>
              <a:t>Fuente:</a:t>
            </a:r>
            <a:r>
              <a:rPr lang="es-CO" sz="900" b="1" baseline="0" dirty="0">
                <a:solidFill>
                  <a:srgbClr val="004563"/>
                </a:solidFill>
                <a:effectLst/>
                <a:latin typeface="+mn-lt"/>
                <a:ea typeface="+mn-ea"/>
                <a:cs typeface="+mn-cs"/>
              </a:rPr>
              <a:t> Equipo IMAE, Universidad Javeriana Cali y Cámara de Comercio del Cauca.</a:t>
            </a:r>
          </a:p>
          <a:p>
            <a:pPr algn="ctr"/>
            <a:r>
              <a:rPr lang="es-CO" sz="900" b="1" baseline="0" dirty="0">
                <a:solidFill>
                  <a:srgbClr val="004563"/>
                </a:solidFill>
                <a:effectLst/>
                <a:latin typeface="+mn-lt"/>
                <a:ea typeface="+mn-ea"/>
                <a:cs typeface="+mn-cs"/>
              </a:rPr>
              <a:t>* </a:t>
            </a:r>
            <a:r>
              <a:rPr lang="es-CO" sz="900" b="0" baseline="0" dirty="0">
                <a:solidFill>
                  <a:srgbClr val="004563"/>
                </a:solidFill>
                <a:effectLst/>
                <a:latin typeface="+mn-lt"/>
                <a:ea typeface="+mn-ea"/>
                <a:cs typeface="+mn-cs"/>
              </a:rPr>
              <a:t>Un </a:t>
            </a:r>
            <a:r>
              <a:rPr lang="es-CO" sz="900" baseline="0" dirty="0">
                <a:solidFill>
                  <a:srgbClr val="004563"/>
                </a:solidFill>
                <a:effectLst/>
                <a:latin typeface="+mn-lt"/>
                <a:ea typeface="+mn-ea"/>
                <a:cs typeface="+mn-cs"/>
              </a:rPr>
              <a:t>incremento (disminución) predice una aceleración (desaceleración) de la recuperación del PIB, es decir, un aumento (disminución) del ritmo de crecimiento </a:t>
            </a:r>
            <a:r>
              <a:rPr lang="en-US" sz="900" baseline="0" dirty="0">
                <a:solidFill>
                  <a:srgbClr val="004563"/>
                </a:solidFill>
                <a:effectLst/>
                <a:latin typeface="+mn-lt"/>
                <a:ea typeface="+mn-ea"/>
                <a:cs typeface="+mn-cs"/>
              </a:rPr>
              <a:t> </a:t>
            </a:r>
            <a:r>
              <a:rPr lang="es-CO" sz="900" baseline="0" dirty="0">
                <a:solidFill>
                  <a:srgbClr val="004563"/>
                </a:solidFill>
                <a:effectLst/>
                <a:latin typeface="+mn-lt"/>
                <a:ea typeface="+mn-ea"/>
                <a:cs typeface="+mn-cs"/>
              </a:rPr>
              <a:t>de la economía el  departamento.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900" b="0" i="0" u="none" strike="noStrike" kern="0" cap="none" spc="0" normalizeH="0" baseline="0" noProof="0" dirty="0">
                <a:ln>
                  <a:noFill/>
                </a:ln>
                <a:solidFill>
                  <a:srgbClr val="004563"/>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42839057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8E53C5-1A7B-FA58-EE41-E1A9618BE800}"/>
            </a:ext>
          </a:extLst>
        </p:cNvPr>
        <p:cNvGrpSpPr/>
        <p:nvPr/>
      </p:nvGrpSpPr>
      <p:grpSpPr>
        <a:xfrm>
          <a:off x="0" y="0"/>
          <a:ext cx="0" cy="0"/>
          <a:chOff x="0" y="0"/>
          <a:chExt cx="0" cy="0"/>
        </a:xfrm>
      </p:grpSpPr>
      <p:sp>
        <p:nvSpPr>
          <p:cNvPr id="3" name="CuadroTexto 5">
            <a:extLst>
              <a:ext uri="{FF2B5EF4-FFF2-40B4-BE49-F238E27FC236}">
                <a16:creationId xmlns:a16="http://schemas.microsoft.com/office/drawing/2014/main" id="{A48CBB23-2BBA-9ABF-E4C7-1C754A568FFC}"/>
              </a:ext>
            </a:extLst>
          </p:cNvPr>
          <p:cNvSpPr txBox="1"/>
          <p:nvPr/>
        </p:nvSpPr>
        <p:spPr>
          <a:xfrm>
            <a:off x="580190" y="260527"/>
            <a:ext cx="8280988" cy="67710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1900" b="0" dirty="0"/>
              <a:t>La mayoría de las variables que componen el IMAE Cauca finalizaron  el 2T2024 en terreno positivo</a:t>
            </a:r>
            <a:endParaRPr lang="es-ES" sz="1900" dirty="0"/>
          </a:p>
        </p:txBody>
      </p:sp>
      <p:sp>
        <p:nvSpPr>
          <p:cNvPr id="4" name="CuadroTexto 3">
            <a:extLst>
              <a:ext uri="{FF2B5EF4-FFF2-40B4-BE49-F238E27FC236}">
                <a16:creationId xmlns:a16="http://schemas.microsoft.com/office/drawing/2014/main" id="{91FD45E7-D250-E6AF-7ECB-FB145F32761D}"/>
              </a:ext>
            </a:extLst>
          </p:cNvPr>
          <p:cNvSpPr txBox="1"/>
          <p:nvPr/>
        </p:nvSpPr>
        <p:spPr>
          <a:xfrm>
            <a:off x="5729358" y="1574872"/>
            <a:ext cx="3200400" cy="4031873"/>
          </a:xfrm>
          <a:prstGeom prst="rect">
            <a:avLst/>
          </a:prstGeom>
          <a:noFill/>
        </p:spPr>
        <p:txBody>
          <a:bodyPr wrap="square">
            <a:spAutoFit/>
          </a:bodyPr>
          <a:lstStyle/>
          <a:p>
            <a:pPr marL="285750" indent="-285750">
              <a:buFont typeface="Arial" panose="020B0604020202020204" pitchFamily="34" charset="0"/>
              <a:buChar char="•"/>
            </a:pPr>
            <a:r>
              <a:rPr lang="es-ES" sz="1600" b="1" dirty="0">
                <a:solidFill>
                  <a:srgbClr val="337FB3"/>
                </a:solidFill>
              </a:rPr>
              <a:t>En el 2T2024, 6 de las 12 variables que componen el IMAE Cauca presentan señales en verde </a:t>
            </a:r>
            <a:r>
              <a:rPr lang="es-ES" sz="1600" dirty="0">
                <a:solidFill>
                  <a:schemeClr val="accent2"/>
                </a:solidFill>
              </a:rPr>
              <a:t>y 6 en rojo (decrecimientos frente al mismo mes del año anterior).</a:t>
            </a:r>
          </a:p>
          <a:p>
            <a:pPr marL="285750" indent="-285750">
              <a:buFont typeface="Arial" panose="020B0604020202020204" pitchFamily="34" charset="0"/>
              <a:buChar char="•"/>
            </a:pPr>
            <a:endParaRPr lang="es-ES" sz="1600" dirty="0">
              <a:solidFill>
                <a:schemeClr val="accent2"/>
              </a:solidFill>
            </a:endParaRPr>
          </a:p>
          <a:p>
            <a:pPr marL="285750" indent="-285750">
              <a:buFont typeface="Arial" panose="020B0604020202020204" pitchFamily="34" charset="0"/>
              <a:buChar char="•"/>
            </a:pPr>
            <a:r>
              <a:rPr lang="es-CO" sz="1600" dirty="0">
                <a:solidFill>
                  <a:schemeClr val="accent2"/>
                </a:solidFill>
              </a:rPr>
              <a:t>Los mayores incrementos se observaron en las variables relacionadas con el </a:t>
            </a:r>
            <a:r>
              <a:rPr lang="es-CO" sz="1600" b="1" dirty="0">
                <a:solidFill>
                  <a:schemeClr val="accent2"/>
                </a:solidFill>
              </a:rPr>
              <a:t>tejido empresarial del sector comercio</a:t>
            </a:r>
            <a:r>
              <a:rPr lang="es-CO" sz="1600" dirty="0">
                <a:solidFill>
                  <a:schemeClr val="accent2"/>
                </a:solidFill>
              </a:rPr>
              <a:t>, </a:t>
            </a:r>
            <a:r>
              <a:rPr lang="es-CO" sz="1600" b="1" dirty="0">
                <a:solidFill>
                  <a:srgbClr val="337FB3"/>
                </a:solidFill>
              </a:rPr>
              <a:t>el turismo</a:t>
            </a:r>
            <a:r>
              <a:rPr lang="es-CO" sz="1600" dirty="0">
                <a:solidFill>
                  <a:schemeClr val="accent2"/>
                </a:solidFill>
              </a:rPr>
              <a:t>, </a:t>
            </a:r>
            <a:r>
              <a:rPr lang="es-CO" sz="1600" b="1" dirty="0">
                <a:solidFill>
                  <a:schemeClr val="accent2"/>
                </a:solidFill>
              </a:rPr>
              <a:t>las compras internacionales</a:t>
            </a:r>
            <a:r>
              <a:rPr lang="es-CO" sz="1600" dirty="0">
                <a:solidFill>
                  <a:schemeClr val="accent2"/>
                </a:solidFill>
              </a:rPr>
              <a:t>, </a:t>
            </a:r>
            <a:r>
              <a:rPr lang="es-CO" sz="1600" b="1" dirty="0">
                <a:solidFill>
                  <a:srgbClr val="337FB3"/>
                </a:solidFill>
              </a:rPr>
              <a:t>la construcción</a:t>
            </a:r>
            <a:r>
              <a:rPr lang="es-CO" sz="1600" dirty="0">
                <a:solidFill>
                  <a:schemeClr val="accent2"/>
                </a:solidFill>
              </a:rPr>
              <a:t>, las variables relacionadas con el mercado laboral y el sector agrícola.</a:t>
            </a:r>
            <a:endParaRPr lang="en-US" sz="1600" b="1" dirty="0">
              <a:solidFill>
                <a:srgbClr val="337FB3"/>
              </a:solidFill>
            </a:endParaRPr>
          </a:p>
        </p:txBody>
      </p:sp>
      <p:pic>
        <p:nvPicPr>
          <p:cNvPr id="6" name="Imagen 5">
            <a:extLst>
              <a:ext uri="{FF2B5EF4-FFF2-40B4-BE49-F238E27FC236}">
                <a16:creationId xmlns:a16="http://schemas.microsoft.com/office/drawing/2014/main" id="{90108F92-8D8C-3D61-5AE5-4B7436B0EF46}"/>
              </a:ext>
            </a:extLst>
          </p:cNvPr>
          <p:cNvPicPr>
            <a:picLocks noChangeAspect="1"/>
          </p:cNvPicPr>
          <p:nvPr/>
        </p:nvPicPr>
        <p:blipFill>
          <a:blip r:embed="rId3"/>
          <a:srcRect b="23150"/>
          <a:stretch/>
        </p:blipFill>
        <p:spPr>
          <a:xfrm>
            <a:off x="718044" y="1188044"/>
            <a:ext cx="4801635" cy="4672415"/>
          </a:xfrm>
          <a:prstGeom prst="rect">
            <a:avLst/>
          </a:prstGeom>
        </p:spPr>
      </p:pic>
      <p:graphicFrame>
        <p:nvGraphicFramePr>
          <p:cNvPr id="9" name="Tabla 8">
            <a:extLst>
              <a:ext uri="{FF2B5EF4-FFF2-40B4-BE49-F238E27FC236}">
                <a16:creationId xmlns:a16="http://schemas.microsoft.com/office/drawing/2014/main" id="{034F90BB-FA9B-B44C-AA42-DAA28307269F}"/>
              </a:ext>
            </a:extLst>
          </p:cNvPr>
          <p:cNvGraphicFramePr>
            <a:graphicFrameLocks noGrp="1"/>
          </p:cNvGraphicFramePr>
          <p:nvPr/>
        </p:nvGraphicFramePr>
        <p:xfrm>
          <a:off x="718044" y="6399890"/>
          <a:ext cx="4801635" cy="274320"/>
        </p:xfrm>
        <a:graphic>
          <a:graphicData uri="http://schemas.openxmlformats.org/drawingml/2006/table">
            <a:tbl>
              <a:tblPr>
                <a:tableStyleId>{5C22544A-7EE6-4342-B048-85BDC9FD1C3A}</a:tableStyleId>
              </a:tblPr>
              <a:tblGrid>
                <a:gridCol w="4801635">
                  <a:extLst>
                    <a:ext uri="{9D8B030D-6E8A-4147-A177-3AD203B41FA5}">
                      <a16:colId xmlns:a16="http://schemas.microsoft.com/office/drawing/2014/main" val="3934177108"/>
                    </a:ext>
                  </a:extLst>
                </a:gridCol>
              </a:tblGrid>
              <a:tr h="0">
                <a:tc>
                  <a:txBody>
                    <a:bodyPr/>
                    <a:lstStyle/>
                    <a:p>
                      <a:pPr algn="ctr" fontAlgn="ctr"/>
                      <a:r>
                        <a:rPr lang="es-CO" sz="900" u="none" strike="noStrike" dirty="0">
                          <a:effectLst/>
                        </a:rPr>
                        <a:t>*Las tasas de crecimiento anual % se calculan sobre las series desestacionalizadas, ajustadas por datos atípicos y efecto calendario y, comparando con el mismo periodo del año anterior.                                                                                        </a:t>
                      </a:r>
                      <a:endParaRPr lang="es-CO" sz="900" b="0" i="0" u="none" strike="noStrike" dirty="0">
                        <a:solidFill>
                          <a:srgbClr val="004563"/>
                        </a:solidFill>
                        <a:effectLst/>
                        <a:latin typeface="Calibri" panose="020F050202020403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94033236"/>
                  </a:ext>
                </a:extLst>
              </a:tr>
            </a:tbl>
          </a:graphicData>
        </a:graphic>
      </p:graphicFrame>
      <p:sp>
        <p:nvSpPr>
          <p:cNvPr id="11" name="CuadroTexto 10">
            <a:extLst>
              <a:ext uri="{FF2B5EF4-FFF2-40B4-BE49-F238E27FC236}">
                <a16:creationId xmlns:a16="http://schemas.microsoft.com/office/drawing/2014/main" id="{58E62107-DFB5-B6A2-D9CE-318D0281E24F}"/>
              </a:ext>
            </a:extLst>
          </p:cNvPr>
          <p:cNvSpPr txBox="1"/>
          <p:nvPr/>
        </p:nvSpPr>
        <p:spPr>
          <a:xfrm>
            <a:off x="832861" y="6138039"/>
            <a:ext cx="4572000" cy="230832"/>
          </a:xfrm>
          <a:prstGeom prst="rect">
            <a:avLst/>
          </a:prstGeom>
          <a:noFill/>
        </p:spPr>
        <p:txBody>
          <a:bodyPr wrap="square">
            <a:spAutoFit/>
          </a:bodyPr>
          <a:lstStyle/>
          <a:p>
            <a:r>
              <a:rPr lang="es-CO" sz="900" u="none" strike="noStrike" dirty="0">
                <a:effectLst/>
              </a:rPr>
              <a:t> Fuente: Equipo IMAE, Universidad Javeriana Cali y Cámara de Comercio del Cauca. </a:t>
            </a:r>
            <a:endParaRPr lang="es-CO" sz="900" dirty="0"/>
          </a:p>
        </p:txBody>
      </p:sp>
    </p:spTree>
    <p:extLst>
      <p:ext uri="{BB962C8B-B14F-4D97-AF65-F5344CB8AC3E}">
        <p14:creationId xmlns:p14="http://schemas.microsoft.com/office/powerpoint/2010/main" val="3124431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CF8503D-E4F8-630F-66F5-80E8A0803658}"/>
              </a:ext>
            </a:extLst>
          </p:cNvPr>
          <p:cNvSpPr txBox="1"/>
          <p:nvPr/>
        </p:nvSpPr>
        <p:spPr>
          <a:xfrm>
            <a:off x="2639309" y="294736"/>
            <a:ext cx="5505243" cy="707886"/>
          </a:xfrm>
          <a:prstGeom prst="rect">
            <a:avLst/>
          </a:prstGeom>
          <a:noFill/>
        </p:spPr>
        <p:txBody>
          <a:bodyPr wrap="square">
            <a:spAutoFit/>
          </a:bodyPr>
          <a:lstStyle/>
          <a:p>
            <a:pPr algn="ctr">
              <a:defRPr sz="1400" b="0" i="0" u="none" strike="noStrike" kern="1200" spc="0" baseline="0">
                <a:solidFill>
                  <a:prstClr val="black">
                    <a:lumMod val="65000"/>
                    <a:lumOff val="35000"/>
                  </a:prstClr>
                </a:solidFill>
                <a:latin typeface="+mn-lt"/>
                <a:ea typeface="+mn-ea"/>
                <a:cs typeface="+mn-cs"/>
              </a:defRPr>
            </a:pPr>
            <a:r>
              <a:rPr lang="en-US" sz="2000" dirty="0">
                <a:solidFill>
                  <a:srgbClr val="004563"/>
                </a:solidFill>
                <a:latin typeface="Arial" panose="020B0604020202020204" pitchFamily="34" charset="0"/>
              </a:rPr>
              <a:t>El </a:t>
            </a:r>
            <a:r>
              <a:rPr lang="en-US" sz="2000" dirty="0" err="1">
                <a:solidFill>
                  <a:srgbClr val="004563"/>
                </a:solidFill>
                <a:latin typeface="Arial" panose="020B0604020202020204" pitchFamily="34" charset="0"/>
              </a:rPr>
              <a:t>comercio</a:t>
            </a:r>
            <a:r>
              <a:rPr lang="en-US" sz="2000" dirty="0">
                <a:solidFill>
                  <a:srgbClr val="004563"/>
                </a:solidFill>
                <a:latin typeface="Arial" panose="020B0604020202020204" pitchFamily="34" charset="0"/>
              </a:rPr>
              <a:t> y turismo </a:t>
            </a:r>
            <a:r>
              <a:rPr lang="en-US" sz="2000" dirty="0" err="1">
                <a:solidFill>
                  <a:srgbClr val="004563"/>
                </a:solidFill>
                <a:latin typeface="Arial" panose="020B0604020202020204" pitchFamily="34" charset="0"/>
              </a:rPr>
              <a:t>evidencian</a:t>
            </a:r>
            <a:r>
              <a:rPr lang="en-US" sz="2000" dirty="0">
                <a:solidFill>
                  <a:srgbClr val="004563"/>
                </a:solidFill>
                <a:latin typeface="Arial" panose="020B0604020202020204" pitchFamily="34" charset="0"/>
              </a:rPr>
              <a:t> </a:t>
            </a:r>
            <a:r>
              <a:rPr lang="en-US" sz="2000" dirty="0" err="1">
                <a:solidFill>
                  <a:srgbClr val="004563"/>
                </a:solidFill>
                <a:latin typeface="Arial" panose="020B0604020202020204" pitchFamily="34" charset="0"/>
              </a:rPr>
              <a:t>señales</a:t>
            </a:r>
            <a:r>
              <a:rPr lang="en-US" sz="2000" dirty="0">
                <a:solidFill>
                  <a:srgbClr val="004563"/>
                </a:solidFill>
                <a:latin typeface="Arial" panose="020B0604020202020204" pitchFamily="34" charset="0"/>
              </a:rPr>
              <a:t> </a:t>
            </a:r>
            <a:r>
              <a:rPr lang="en-US" sz="2000" dirty="0" err="1">
                <a:solidFill>
                  <a:srgbClr val="004563"/>
                </a:solidFill>
                <a:latin typeface="Arial" panose="020B0604020202020204" pitchFamily="34" charset="0"/>
              </a:rPr>
              <a:t>mixtas</a:t>
            </a:r>
            <a:endParaRPr lang="en-US" sz="2000" dirty="0">
              <a:solidFill>
                <a:srgbClr val="004563"/>
              </a:solidFill>
              <a:latin typeface="Arial" panose="020B0604020202020204" pitchFamily="34" charset="0"/>
            </a:endParaRPr>
          </a:p>
        </p:txBody>
      </p:sp>
      <p:graphicFrame>
        <p:nvGraphicFramePr>
          <p:cNvPr id="8" name="Tabla 4">
            <a:extLst>
              <a:ext uri="{FF2B5EF4-FFF2-40B4-BE49-F238E27FC236}">
                <a16:creationId xmlns:a16="http://schemas.microsoft.com/office/drawing/2014/main" id="{2BD7611E-C6D7-5301-92FE-B991477E8FFE}"/>
              </a:ext>
            </a:extLst>
          </p:cNvPr>
          <p:cNvGraphicFramePr>
            <a:graphicFrameLocks noGrp="1"/>
          </p:cNvGraphicFramePr>
          <p:nvPr/>
        </p:nvGraphicFramePr>
        <p:xfrm>
          <a:off x="2031618" y="1843257"/>
          <a:ext cx="5272264" cy="1740670"/>
        </p:xfrm>
        <a:graphic>
          <a:graphicData uri="http://schemas.openxmlformats.org/drawingml/2006/table">
            <a:tbl>
              <a:tblPr firstRow="1" bandRow="1">
                <a:tableStyleId>{5C22544A-7EE6-4342-B048-85BDC9FD1C3A}</a:tableStyleId>
              </a:tblPr>
              <a:tblGrid>
                <a:gridCol w="1385454">
                  <a:extLst>
                    <a:ext uri="{9D8B030D-6E8A-4147-A177-3AD203B41FA5}">
                      <a16:colId xmlns:a16="http://schemas.microsoft.com/office/drawing/2014/main" val="3497479633"/>
                    </a:ext>
                  </a:extLst>
                </a:gridCol>
                <a:gridCol w="3886810">
                  <a:extLst>
                    <a:ext uri="{9D8B030D-6E8A-4147-A177-3AD203B41FA5}">
                      <a16:colId xmlns:a16="http://schemas.microsoft.com/office/drawing/2014/main" val="3442275848"/>
                    </a:ext>
                  </a:extLst>
                </a:gridCol>
              </a:tblGrid>
              <a:tr h="404936">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dirty="0">
                          <a:solidFill>
                            <a:srgbClr val="4D99CD"/>
                          </a:solidFill>
                        </a:rPr>
                        <a:t>MATRÍCULAS NUEVAS COMERCIALES</a:t>
                      </a:r>
                      <a:endParaRPr lang="en-US" dirty="0">
                        <a:solidFill>
                          <a:srgbClr val="4D99C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550295">
                <a:tc>
                  <a:txBody>
                    <a:bodyPr/>
                    <a:lstStyle/>
                    <a:p>
                      <a:pPr algn="ctr"/>
                      <a:r>
                        <a:rPr lang="es-CO" b="1" dirty="0">
                          <a:solidFill>
                            <a:schemeClr val="bg2"/>
                          </a:solidFill>
                        </a:rPr>
                        <a:t>Mayo</a:t>
                      </a:r>
                      <a:endParaRPr lang="en-US"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s-CO" b="1" dirty="0">
                          <a:solidFill>
                            <a:srgbClr val="71BD89"/>
                          </a:solidFill>
                        </a:rPr>
                        <a:t>+6,7%</a:t>
                      </a:r>
                      <a:endParaRPr lang="en-US" b="1" dirty="0">
                        <a:solidFill>
                          <a:srgbClr val="71BD8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r h="550295">
                <a:tc>
                  <a:txBody>
                    <a:bodyPr/>
                    <a:lstStyle/>
                    <a:p>
                      <a:pPr algn="ctr"/>
                      <a:r>
                        <a:rPr lang="en-US" b="1" dirty="0">
                          <a:solidFill>
                            <a:schemeClr val="bg2"/>
                          </a:solidFill>
                        </a:rPr>
                        <a:t>Junio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n-US" b="1" dirty="0">
                          <a:solidFill>
                            <a:srgbClr val="71BD89"/>
                          </a:solidFill>
                        </a:rPr>
                        <a:t>+10,8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5608643"/>
                  </a:ext>
                </a:extLst>
              </a:tr>
            </a:tbl>
          </a:graphicData>
        </a:graphic>
      </p:graphicFrame>
      <p:pic>
        <p:nvPicPr>
          <p:cNvPr id="10" name="Imagen 9">
            <a:extLst>
              <a:ext uri="{FF2B5EF4-FFF2-40B4-BE49-F238E27FC236}">
                <a16:creationId xmlns:a16="http://schemas.microsoft.com/office/drawing/2014/main" id="{CA79B773-951D-208F-0A2D-C52E2408EFDF}"/>
              </a:ext>
            </a:extLst>
          </p:cNvPr>
          <p:cNvPicPr>
            <a:picLocks noChangeAspect="1"/>
          </p:cNvPicPr>
          <p:nvPr/>
        </p:nvPicPr>
        <p:blipFill>
          <a:blip r:embed="rId2"/>
          <a:stretch>
            <a:fillRect/>
          </a:stretch>
        </p:blipFill>
        <p:spPr>
          <a:xfrm>
            <a:off x="2192868" y="3696538"/>
            <a:ext cx="1186345" cy="1141007"/>
          </a:xfrm>
          <a:prstGeom prst="rect">
            <a:avLst/>
          </a:prstGeom>
        </p:spPr>
      </p:pic>
      <p:pic>
        <p:nvPicPr>
          <p:cNvPr id="12" name="Imagen 11">
            <a:extLst>
              <a:ext uri="{FF2B5EF4-FFF2-40B4-BE49-F238E27FC236}">
                <a16:creationId xmlns:a16="http://schemas.microsoft.com/office/drawing/2014/main" id="{B018F7B3-40EE-3842-3D4F-A3569FC823CE}"/>
              </a:ext>
            </a:extLst>
          </p:cNvPr>
          <p:cNvPicPr>
            <a:picLocks noChangeAspect="1"/>
          </p:cNvPicPr>
          <p:nvPr/>
        </p:nvPicPr>
        <p:blipFill>
          <a:blip r:embed="rId3"/>
          <a:stretch>
            <a:fillRect/>
          </a:stretch>
        </p:blipFill>
        <p:spPr>
          <a:xfrm>
            <a:off x="7307544" y="4286680"/>
            <a:ext cx="1032762" cy="1001275"/>
          </a:xfrm>
          <a:prstGeom prst="rect">
            <a:avLst/>
          </a:prstGeom>
        </p:spPr>
      </p:pic>
      <p:pic>
        <p:nvPicPr>
          <p:cNvPr id="14" name="Imagen 13">
            <a:extLst>
              <a:ext uri="{FF2B5EF4-FFF2-40B4-BE49-F238E27FC236}">
                <a16:creationId xmlns:a16="http://schemas.microsoft.com/office/drawing/2014/main" id="{AFC10C61-1C0C-0761-53B2-E23041AFA63A}"/>
              </a:ext>
            </a:extLst>
          </p:cNvPr>
          <p:cNvPicPr>
            <a:picLocks noChangeAspect="1"/>
          </p:cNvPicPr>
          <p:nvPr/>
        </p:nvPicPr>
        <p:blipFill rotWithShape="1">
          <a:blip r:embed="rId4"/>
          <a:srcRect l="19967"/>
          <a:stretch/>
        </p:blipFill>
        <p:spPr>
          <a:xfrm>
            <a:off x="7318002" y="1843257"/>
            <a:ext cx="826550" cy="1079706"/>
          </a:xfrm>
          <a:prstGeom prst="rect">
            <a:avLst/>
          </a:prstGeom>
        </p:spPr>
      </p:pic>
      <p:pic>
        <p:nvPicPr>
          <p:cNvPr id="16" name="Imagen 15">
            <a:extLst>
              <a:ext uri="{FF2B5EF4-FFF2-40B4-BE49-F238E27FC236}">
                <a16:creationId xmlns:a16="http://schemas.microsoft.com/office/drawing/2014/main" id="{A8099D44-4027-6F06-E10D-6CDE16EE006F}"/>
              </a:ext>
            </a:extLst>
          </p:cNvPr>
          <p:cNvPicPr>
            <a:picLocks noChangeAspect="1"/>
          </p:cNvPicPr>
          <p:nvPr/>
        </p:nvPicPr>
        <p:blipFill rotWithShape="1">
          <a:blip r:embed="rId5"/>
          <a:srcRect t="7184" b="7232"/>
          <a:stretch/>
        </p:blipFill>
        <p:spPr>
          <a:xfrm>
            <a:off x="2192868" y="1456256"/>
            <a:ext cx="1139199" cy="936289"/>
          </a:xfrm>
          <a:prstGeom prst="rect">
            <a:avLst/>
          </a:prstGeom>
        </p:spPr>
      </p:pic>
      <p:graphicFrame>
        <p:nvGraphicFramePr>
          <p:cNvPr id="17" name="Tabla 4">
            <a:extLst>
              <a:ext uri="{FF2B5EF4-FFF2-40B4-BE49-F238E27FC236}">
                <a16:creationId xmlns:a16="http://schemas.microsoft.com/office/drawing/2014/main" id="{1CD0B14D-72C7-30FA-396C-AA7120F54EF2}"/>
              </a:ext>
            </a:extLst>
          </p:cNvPr>
          <p:cNvGraphicFramePr>
            <a:graphicFrameLocks noGrp="1"/>
          </p:cNvGraphicFramePr>
          <p:nvPr/>
        </p:nvGraphicFramePr>
        <p:xfrm>
          <a:off x="2045738" y="4176011"/>
          <a:ext cx="5272264" cy="1740670"/>
        </p:xfrm>
        <a:graphic>
          <a:graphicData uri="http://schemas.openxmlformats.org/drawingml/2006/table">
            <a:tbl>
              <a:tblPr firstRow="1" bandRow="1">
                <a:tableStyleId>{5C22544A-7EE6-4342-B048-85BDC9FD1C3A}</a:tableStyleId>
              </a:tblPr>
              <a:tblGrid>
                <a:gridCol w="1385454">
                  <a:extLst>
                    <a:ext uri="{9D8B030D-6E8A-4147-A177-3AD203B41FA5}">
                      <a16:colId xmlns:a16="http://schemas.microsoft.com/office/drawing/2014/main" val="3497479633"/>
                    </a:ext>
                  </a:extLst>
                </a:gridCol>
                <a:gridCol w="3886810">
                  <a:extLst>
                    <a:ext uri="{9D8B030D-6E8A-4147-A177-3AD203B41FA5}">
                      <a16:colId xmlns:a16="http://schemas.microsoft.com/office/drawing/2014/main" val="3442275848"/>
                    </a:ext>
                  </a:extLst>
                </a:gridCol>
              </a:tblGrid>
              <a:tr h="404936">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dirty="0">
                          <a:solidFill>
                            <a:srgbClr val="4D99CD"/>
                          </a:solidFill>
                        </a:rPr>
                        <a:t>MATRÍCULAS NUEVAS DE ALOJAMIENTO Y COMIDA</a:t>
                      </a:r>
                      <a:endParaRPr lang="en-US" dirty="0">
                        <a:solidFill>
                          <a:srgbClr val="4D99C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550295">
                <a:tc>
                  <a:txBody>
                    <a:bodyPr/>
                    <a:lstStyle/>
                    <a:p>
                      <a:pPr algn="ctr"/>
                      <a:r>
                        <a:rPr lang="es-CO" b="1" dirty="0">
                          <a:solidFill>
                            <a:schemeClr val="bg2"/>
                          </a:solidFill>
                        </a:rPr>
                        <a:t>Mayo</a:t>
                      </a:r>
                      <a:endParaRPr lang="en-US"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s-CO" b="1" dirty="0">
                          <a:solidFill>
                            <a:srgbClr val="71BD89"/>
                          </a:solidFill>
                        </a:rPr>
                        <a:t>+30,4%</a:t>
                      </a:r>
                      <a:endParaRPr lang="en-US" b="1" dirty="0">
                        <a:solidFill>
                          <a:srgbClr val="71BD8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r h="550295">
                <a:tc>
                  <a:txBody>
                    <a:bodyPr/>
                    <a:lstStyle/>
                    <a:p>
                      <a:pPr algn="ctr"/>
                      <a:r>
                        <a:rPr lang="en-US" b="1" dirty="0">
                          <a:solidFill>
                            <a:schemeClr val="bg2"/>
                          </a:solidFill>
                        </a:rPr>
                        <a:t>Junio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n-US" b="1" dirty="0">
                          <a:solidFill>
                            <a:srgbClr val="71BD89"/>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5876519"/>
                  </a:ext>
                </a:extLst>
              </a:tr>
            </a:tbl>
          </a:graphicData>
        </a:graphic>
      </p:graphicFrame>
      <p:sp>
        <p:nvSpPr>
          <p:cNvPr id="4" name="Flecha: hacia arriba 3">
            <a:extLst>
              <a:ext uri="{FF2B5EF4-FFF2-40B4-BE49-F238E27FC236}">
                <a16:creationId xmlns:a16="http://schemas.microsoft.com/office/drawing/2014/main" id="{4AF0F0F2-A117-26F9-E7C9-8C5753ED7342}"/>
              </a:ext>
            </a:extLst>
          </p:cNvPr>
          <p:cNvSpPr/>
          <p:nvPr/>
        </p:nvSpPr>
        <p:spPr>
          <a:xfrm>
            <a:off x="1000061" y="2713592"/>
            <a:ext cx="682998" cy="644237"/>
          </a:xfrm>
          <a:prstGeom prst="upArrow">
            <a:avLst/>
          </a:prstGeom>
          <a:solidFill>
            <a:srgbClr val="71BD89"/>
          </a:solidFill>
          <a:ln>
            <a:solidFill>
              <a:srgbClr val="71BD8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5" name="Flecha: hacia arriba 4">
            <a:extLst>
              <a:ext uri="{FF2B5EF4-FFF2-40B4-BE49-F238E27FC236}">
                <a16:creationId xmlns:a16="http://schemas.microsoft.com/office/drawing/2014/main" id="{3AF17BC6-B7B1-595E-45AC-C95B0244A60B}"/>
              </a:ext>
            </a:extLst>
          </p:cNvPr>
          <p:cNvSpPr/>
          <p:nvPr/>
        </p:nvSpPr>
        <p:spPr>
          <a:xfrm>
            <a:off x="1029129" y="5046346"/>
            <a:ext cx="682998" cy="644237"/>
          </a:xfrm>
          <a:prstGeom prst="upArrow">
            <a:avLst/>
          </a:prstGeom>
          <a:solidFill>
            <a:srgbClr val="71BD89"/>
          </a:solidFill>
          <a:ln>
            <a:solidFill>
              <a:srgbClr val="71BD8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541733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Tabla&#10;&#10;Descripción generada automáticamente con confianza media">
            <a:extLst>
              <a:ext uri="{FF2B5EF4-FFF2-40B4-BE49-F238E27FC236}">
                <a16:creationId xmlns:a16="http://schemas.microsoft.com/office/drawing/2014/main" id="{5F618FE2-F2BC-42AC-8999-10F1A9673246}"/>
              </a:ext>
            </a:extLst>
          </p:cNvPr>
          <p:cNvPicPr>
            <a:picLocks noChangeAspect="1"/>
          </p:cNvPicPr>
          <p:nvPr/>
        </p:nvPicPr>
        <p:blipFill rotWithShape="1">
          <a:blip r:embed="rId2"/>
          <a:srcRect t="4330" b="2063"/>
          <a:stretch/>
        </p:blipFill>
        <p:spPr>
          <a:xfrm>
            <a:off x="4738831" y="4572073"/>
            <a:ext cx="3913737" cy="2033516"/>
          </a:xfrm>
          <a:prstGeom prst="rect">
            <a:avLst/>
          </a:prstGeom>
        </p:spPr>
      </p:pic>
      <p:sp>
        <p:nvSpPr>
          <p:cNvPr id="5" name="CuadroTexto 4">
            <a:extLst>
              <a:ext uri="{FF2B5EF4-FFF2-40B4-BE49-F238E27FC236}">
                <a16:creationId xmlns:a16="http://schemas.microsoft.com/office/drawing/2014/main" id="{E494AA66-FA65-D247-00F3-CD3AB0AA68B9}"/>
              </a:ext>
            </a:extLst>
          </p:cNvPr>
          <p:cNvSpPr txBox="1"/>
          <p:nvPr/>
        </p:nvSpPr>
        <p:spPr>
          <a:xfrm>
            <a:off x="688745" y="160189"/>
            <a:ext cx="8100172" cy="707886"/>
          </a:xfrm>
          <a:prstGeom prst="rect">
            <a:avLst/>
          </a:prstGeom>
          <a:noFill/>
        </p:spPr>
        <p:txBody>
          <a:bodyPr wrap="square">
            <a:spAutoFit/>
          </a:bodyPr>
          <a:lstStyle/>
          <a:p>
            <a:pPr>
              <a:defRPr sz="1400" b="0" i="0" u="none" strike="noStrike" kern="1200" spc="0" baseline="0">
                <a:solidFill>
                  <a:prstClr val="black">
                    <a:lumMod val="65000"/>
                    <a:lumOff val="35000"/>
                  </a:prstClr>
                </a:solidFill>
                <a:latin typeface="+mn-lt"/>
                <a:ea typeface="+mn-ea"/>
                <a:cs typeface="+mn-cs"/>
              </a:defRPr>
            </a:pPr>
            <a:r>
              <a:rPr lang="en-US" sz="2000" dirty="0">
                <a:solidFill>
                  <a:srgbClr val="004563"/>
                </a:solidFill>
                <a:latin typeface="Arial" panose="020B0604020202020204" pitchFamily="34" charset="0"/>
              </a:rPr>
              <a:t>En </a:t>
            </a:r>
            <a:r>
              <a:rPr lang="en-US" sz="2000" dirty="0" err="1">
                <a:solidFill>
                  <a:srgbClr val="004563"/>
                </a:solidFill>
                <a:latin typeface="Arial" panose="020B0604020202020204" pitchFamily="34" charset="0"/>
              </a:rPr>
              <a:t>enero-julio</a:t>
            </a:r>
            <a:r>
              <a:rPr lang="en-US" sz="2000" dirty="0">
                <a:solidFill>
                  <a:srgbClr val="004563"/>
                </a:solidFill>
                <a:latin typeface="Arial" panose="020B0604020202020204" pitchFamily="34" charset="0"/>
              </a:rPr>
              <a:t> 2024 </a:t>
            </a:r>
            <a:r>
              <a:rPr lang="en-US" sz="2000" dirty="0" err="1">
                <a:solidFill>
                  <a:srgbClr val="004563"/>
                </a:solidFill>
                <a:latin typeface="Arial" panose="020B0604020202020204" pitchFamily="34" charset="0"/>
              </a:rPr>
              <a:t>aumentaron</a:t>
            </a:r>
            <a:r>
              <a:rPr lang="en-US" sz="2000" dirty="0">
                <a:solidFill>
                  <a:srgbClr val="004563"/>
                </a:solidFill>
                <a:latin typeface="Arial" panose="020B0604020202020204" pitchFamily="34" charset="0"/>
              </a:rPr>
              <a:t> las </a:t>
            </a:r>
            <a:r>
              <a:rPr lang="en-US" sz="2000" dirty="0" err="1">
                <a:solidFill>
                  <a:srgbClr val="004563"/>
                </a:solidFill>
                <a:latin typeface="Arial" panose="020B0604020202020204" pitchFamily="34" charset="0"/>
              </a:rPr>
              <a:t>ventas</a:t>
            </a:r>
            <a:r>
              <a:rPr lang="en-US" sz="2000" dirty="0">
                <a:solidFill>
                  <a:srgbClr val="004563"/>
                </a:solidFill>
                <a:latin typeface="Arial" panose="020B0604020202020204" pitchFamily="34" charset="0"/>
              </a:rPr>
              <a:t> y </a:t>
            </a:r>
            <a:r>
              <a:rPr lang="en-US" sz="2000" dirty="0" err="1">
                <a:solidFill>
                  <a:srgbClr val="004563"/>
                </a:solidFill>
                <a:latin typeface="Arial" panose="020B0604020202020204" pitchFamily="34" charset="0"/>
              </a:rPr>
              <a:t>los</a:t>
            </a:r>
            <a:r>
              <a:rPr lang="en-US" sz="2000" dirty="0">
                <a:solidFill>
                  <a:srgbClr val="004563"/>
                </a:solidFill>
                <a:latin typeface="Arial" panose="020B0604020202020204" pitchFamily="34" charset="0"/>
              </a:rPr>
              <a:t> </a:t>
            </a:r>
            <a:r>
              <a:rPr lang="en-US" sz="2000" dirty="0" err="1">
                <a:solidFill>
                  <a:srgbClr val="004563"/>
                </a:solidFill>
                <a:latin typeface="Arial" panose="020B0604020202020204" pitchFamily="34" charset="0"/>
              </a:rPr>
              <a:t>lanzamientos</a:t>
            </a:r>
            <a:r>
              <a:rPr lang="en-US" sz="2000" dirty="0">
                <a:solidFill>
                  <a:srgbClr val="004563"/>
                </a:solidFill>
                <a:latin typeface="Arial" panose="020B0604020202020204" pitchFamily="34" charset="0"/>
              </a:rPr>
              <a:t> de </a:t>
            </a:r>
            <a:r>
              <a:rPr lang="en-US" sz="2000" dirty="0" err="1">
                <a:solidFill>
                  <a:srgbClr val="004563"/>
                </a:solidFill>
                <a:latin typeface="Arial" panose="020B0604020202020204" pitchFamily="34" charset="0"/>
              </a:rPr>
              <a:t>proyectos</a:t>
            </a:r>
            <a:r>
              <a:rPr lang="en-US" sz="2000" dirty="0">
                <a:solidFill>
                  <a:srgbClr val="004563"/>
                </a:solidFill>
                <a:latin typeface="Arial" panose="020B0604020202020204" pitchFamily="34" charset="0"/>
              </a:rPr>
              <a:t> de </a:t>
            </a:r>
            <a:r>
              <a:rPr lang="en-US" sz="2000" dirty="0" err="1">
                <a:solidFill>
                  <a:srgbClr val="004563"/>
                </a:solidFill>
                <a:latin typeface="Arial" panose="020B0604020202020204" pitchFamily="34" charset="0"/>
              </a:rPr>
              <a:t>construcción</a:t>
            </a:r>
            <a:endParaRPr lang="en-US" sz="2000" dirty="0">
              <a:solidFill>
                <a:srgbClr val="004563"/>
              </a:solidFill>
              <a:latin typeface="Arial" panose="020B0604020202020204" pitchFamily="34" charset="0"/>
            </a:endParaRPr>
          </a:p>
        </p:txBody>
      </p:sp>
      <p:pic>
        <p:nvPicPr>
          <p:cNvPr id="6" name="Imagen 5">
            <a:extLst>
              <a:ext uri="{FF2B5EF4-FFF2-40B4-BE49-F238E27FC236}">
                <a16:creationId xmlns:a16="http://schemas.microsoft.com/office/drawing/2014/main" id="{44FA5C05-B75C-AA00-700A-1C7258307FDF}"/>
              </a:ext>
            </a:extLst>
          </p:cNvPr>
          <p:cNvPicPr>
            <a:picLocks noChangeAspect="1"/>
          </p:cNvPicPr>
          <p:nvPr/>
        </p:nvPicPr>
        <p:blipFill>
          <a:blip r:embed="rId3"/>
          <a:stretch>
            <a:fillRect/>
          </a:stretch>
        </p:blipFill>
        <p:spPr>
          <a:xfrm>
            <a:off x="557326" y="4995386"/>
            <a:ext cx="1373112" cy="989323"/>
          </a:xfrm>
          <a:prstGeom prst="rect">
            <a:avLst/>
          </a:prstGeom>
        </p:spPr>
      </p:pic>
      <p:pic>
        <p:nvPicPr>
          <p:cNvPr id="8" name="Imagen 7">
            <a:extLst>
              <a:ext uri="{FF2B5EF4-FFF2-40B4-BE49-F238E27FC236}">
                <a16:creationId xmlns:a16="http://schemas.microsoft.com/office/drawing/2014/main" id="{08CB1A93-C9BE-2EE6-0DBC-2183A56327B9}"/>
              </a:ext>
            </a:extLst>
          </p:cNvPr>
          <p:cNvPicPr>
            <a:picLocks noChangeAspect="1"/>
          </p:cNvPicPr>
          <p:nvPr/>
        </p:nvPicPr>
        <p:blipFill>
          <a:blip r:embed="rId4"/>
          <a:stretch>
            <a:fillRect/>
          </a:stretch>
        </p:blipFill>
        <p:spPr>
          <a:xfrm>
            <a:off x="2006221" y="4995386"/>
            <a:ext cx="1261655" cy="1186891"/>
          </a:xfrm>
          <a:prstGeom prst="rect">
            <a:avLst/>
          </a:prstGeom>
        </p:spPr>
      </p:pic>
      <p:pic>
        <p:nvPicPr>
          <p:cNvPr id="10" name="Imagen 9">
            <a:extLst>
              <a:ext uri="{FF2B5EF4-FFF2-40B4-BE49-F238E27FC236}">
                <a16:creationId xmlns:a16="http://schemas.microsoft.com/office/drawing/2014/main" id="{E753C740-4FCF-97D1-905E-BA90353706B3}"/>
              </a:ext>
            </a:extLst>
          </p:cNvPr>
          <p:cNvPicPr>
            <a:picLocks noChangeAspect="1"/>
          </p:cNvPicPr>
          <p:nvPr/>
        </p:nvPicPr>
        <p:blipFill>
          <a:blip r:embed="rId5"/>
          <a:stretch>
            <a:fillRect/>
          </a:stretch>
        </p:blipFill>
        <p:spPr>
          <a:xfrm>
            <a:off x="3267876" y="5066870"/>
            <a:ext cx="1184280" cy="1043922"/>
          </a:xfrm>
          <a:prstGeom prst="rect">
            <a:avLst/>
          </a:prstGeom>
        </p:spPr>
      </p:pic>
      <p:pic>
        <p:nvPicPr>
          <p:cNvPr id="2" name="Imagen 1">
            <a:extLst>
              <a:ext uri="{FF2B5EF4-FFF2-40B4-BE49-F238E27FC236}">
                <a16:creationId xmlns:a16="http://schemas.microsoft.com/office/drawing/2014/main" id="{499142F6-7252-8A42-CF89-2400F4841BAC}"/>
              </a:ext>
            </a:extLst>
          </p:cNvPr>
          <p:cNvPicPr>
            <a:picLocks noChangeAspect="1"/>
          </p:cNvPicPr>
          <p:nvPr/>
        </p:nvPicPr>
        <p:blipFill>
          <a:blip r:embed="rId6"/>
          <a:stretch>
            <a:fillRect/>
          </a:stretch>
        </p:blipFill>
        <p:spPr>
          <a:xfrm>
            <a:off x="1151743" y="1010178"/>
            <a:ext cx="6600825" cy="3424238"/>
          </a:xfrm>
          <a:prstGeom prst="rect">
            <a:avLst/>
          </a:prstGeom>
        </p:spPr>
      </p:pic>
    </p:spTree>
    <p:extLst>
      <p:ext uri="{BB962C8B-B14F-4D97-AF65-F5344CB8AC3E}">
        <p14:creationId xmlns:p14="http://schemas.microsoft.com/office/powerpoint/2010/main" val="4195974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5"/>
          <p:cNvSpPr txBox="1"/>
          <p:nvPr/>
        </p:nvSpPr>
        <p:spPr>
          <a:xfrm>
            <a:off x="669472" y="165142"/>
            <a:ext cx="8474528" cy="67710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ES_tradnl" sz="1900" dirty="0">
                <a:solidFill>
                  <a:srgbClr val="16435E"/>
                </a:solidFill>
              </a:rPr>
              <a:t>Se evidencian señales positivas en el número de afiliados a COMFACAUCA y el mercado de trabajo formal.   </a:t>
            </a:r>
            <a:r>
              <a:rPr lang="es-ES_tradnl" sz="1900" dirty="0">
                <a:solidFill>
                  <a:srgbClr val="FF0000"/>
                </a:solidFill>
              </a:rPr>
              <a:t> </a:t>
            </a:r>
            <a:endParaRPr lang="es-ES" sz="1900" dirty="0">
              <a:solidFill>
                <a:srgbClr val="16435E"/>
              </a:solidFill>
            </a:endParaRPr>
          </a:p>
        </p:txBody>
      </p:sp>
      <p:sp>
        <p:nvSpPr>
          <p:cNvPr id="6" name="CuadroTexto 5">
            <a:extLst>
              <a:ext uri="{FF2B5EF4-FFF2-40B4-BE49-F238E27FC236}">
                <a16:creationId xmlns:a16="http://schemas.microsoft.com/office/drawing/2014/main" id="{AD7EB655-5BF1-5638-070E-9339CDCD41F2}"/>
              </a:ext>
            </a:extLst>
          </p:cNvPr>
          <p:cNvSpPr txBox="1"/>
          <p:nvPr/>
        </p:nvSpPr>
        <p:spPr>
          <a:xfrm>
            <a:off x="669472" y="5218809"/>
            <a:ext cx="2985238" cy="1323439"/>
          </a:xfrm>
          <a:prstGeom prst="rect">
            <a:avLst/>
          </a:prstGeom>
          <a:solidFill>
            <a:schemeClr val="bg2">
              <a:lumMod val="95000"/>
            </a:schemeClr>
          </a:solidFill>
        </p:spPr>
        <p:txBody>
          <a:bodyPr wrap="square" rtlCol="0">
            <a:spAutoFit/>
          </a:bodyPr>
          <a:lstStyle/>
          <a:p>
            <a:r>
              <a:rPr lang="es-CO" sz="1600" dirty="0"/>
              <a:t>En el acumulado ene-jun24 se recuperaron 15.036 afiliados a caja de compensación familiar en comparación al mismo periodo del año anterior.</a:t>
            </a:r>
          </a:p>
        </p:txBody>
      </p:sp>
      <p:sp>
        <p:nvSpPr>
          <p:cNvPr id="11" name="Rectángulo 10">
            <a:extLst>
              <a:ext uri="{FF2B5EF4-FFF2-40B4-BE49-F238E27FC236}">
                <a16:creationId xmlns:a16="http://schemas.microsoft.com/office/drawing/2014/main" id="{04D002E7-D3E2-8AA4-4927-72810AB2564C}"/>
              </a:ext>
            </a:extLst>
          </p:cNvPr>
          <p:cNvSpPr/>
          <p:nvPr/>
        </p:nvSpPr>
        <p:spPr>
          <a:xfrm>
            <a:off x="1980991" y="1814612"/>
            <a:ext cx="2591009" cy="276999"/>
          </a:xfrm>
          <a:prstGeom prst="rect">
            <a:avLst/>
          </a:prstGeom>
        </p:spPr>
        <p:txBody>
          <a:bodyPr wrap="square">
            <a:spAutoFit/>
          </a:bodyPr>
          <a:lstStyle/>
          <a:p>
            <a:r>
              <a:rPr lang="es-ES" sz="1200" b="1" dirty="0">
                <a:solidFill>
                  <a:srgbClr val="16435E"/>
                </a:solidFill>
                <a:latin typeface="Calibri" panose="020F0502020204030204" pitchFamily="34" charset="0"/>
              </a:rPr>
              <a:t>Variación anual%</a:t>
            </a:r>
            <a:endParaRPr lang="es-CO" sz="1200" b="1" dirty="0">
              <a:solidFill>
                <a:srgbClr val="16435E"/>
              </a:solidFill>
            </a:endParaRPr>
          </a:p>
        </p:txBody>
      </p:sp>
      <p:pic>
        <p:nvPicPr>
          <p:cNvPr id="4" name="Imagen 3">
            <a:extLst>
              <a:ext uri="{FF2B5EF4-FFF2-40B4-BE49-F238E27FC236}">
                <a16:creationId xmlns:a16="http://schemas.microsoft.com/office/drawing/2014/main" id="{73323870-340F-18EE-8462-E45E23830036}"/>
              </a:ext>
            </a:extLst>
          </p:cNvPr>
          <p:cNvPicPr>
            <a:picLocks noChangeAspect="1"/>
          </p:cNvPicPr>
          <p:nvPr/>
        </p:nvPicPr>
        <p:blipFill>
          <a:blip r:embed="rId3"/>
          <a:stretch>
            <a:fillRect/>
          </a:stretch>
        </p:blipFill>
        <p:spPr>
          <a:xfrm>
            <a:off x="532904" y="1126310"/>
            <a:ext cx="1291407" cy="1329767"/>
          </a:xfrm>
          <a:prstGeom prst="rect">
            <a:avLst/>
          </a:prstGeom>
        </p:spPr>
      </p:pic>
      <p:graphicFrame>
        <p:nvGraphicFramePr>
          <p:cNvPr id="5" name="Tabla 4">
            <a:extLst>
              <a:ext uri="{FF2B5EF4-FFF2-40B4-BE49-F238E27FC236}">
                <a16:creationId xmlns:a16="http://schemas.microsoft.com/office/drawing/2014/main" id="{65DF9433-9390-C807-50E2-63B010F45BC1}"/>
              </a:ext>
            </a:extLst>
          </p:cNvPr>
          <p:cNvGraphicFramePr>
            <a:graphicFrameLocks noGrp="1"/>
          </p:cNvGraphicFramePr>
          <p:nvPr/>
        </p:nvGraphicFramePr>
        <p:xfrm>
          <a:off x="4008987" y="2119166"/>
          <a:ext cx="4690718" cy="4330630"/>
        </p:xfrm>
        <a:graphic>
          <a:graphicData uri="http://schemas.openxmlformats.org/drawingml/2006/table">
            <a:tbl>
              <a:tblPr/>
              <a:tblGrid>
                <a:gridCol w="652431">
                  <a:extLst>
                    <a:ext uri="{9D8B030D-6E8A-4147-A177-3AD203B41FA5}">
                      <a16:colId xmlns:a16="http://schemas.microsoft.com/office/drawing/2014/main" val="2239182660"/>
                    </a:ext>
                  </a:extLst>
                </a:gridCol>
                <a:gridCol w="2850932">
                  <a:extLst>
                    <a:ext uri="{9D8B030D-6E8A-4147-A177-3AD203B41FA5}">
                      <a16:colId xmlns:a16="http://schemas.microsoft.com/office/drawing/2014/main" val="83532378"/>
                    </a:ext>
                  </a:extLst>
                </a:gridCol>
                <a:gridCol w="1187355">
                  <a:extLst>
                    <a:ext uri="{9D8B030D-6E8A-4147-A177-3AD203B41FA5}">
                      <a16:colId xmlns:a16="http://schemas.microsoft.com/office/drawing/2014/main" val="1912605597"/>
                    </a:ext>
                  </a:extLst>
                </a:gridCol>
              </a:tblGrid>
              <a:tr h="836368">
                <a:tc>
                  <a:txBody>
                    <a:bodyPr/>
                    <a:lstStyle/>
                    <a:p>
                      <a:pPr algn="ctr" fontAlgn="ctr"/>
                      <a:endParaRPr lang="en-US" sz="1400" b="1" i="0" u="none" strike="noStrike" dirty="0">
                        <a:solidFill>
                          <a:srgbClr val="FFFFFF"/>
                        </a:solidFill>
                        <a:effectLst/>
                        <a:latin typeface="Calibri" panose="020F0502020204030204" pitchFamily="34" charset="0"/>
                      </a:endParaRPr>
                    </a:p>
                  </a:txBody>
                  <a:tcPr marL="4072" marR="4072" marT="4072" marB="0" anchor="ctr">
                    <a:lnL w="12700" cap="flat" cmpd="sng" algn="ctr">
                      <a:no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err="1">
                          <a:solidFill>
                            <a:srgbClr val="FFFFFF"/>
                          </a:solidFill>
                          <a:effectLst/>
                          <a:latin typeface="Calibri" panose="020F0502020204030204" pitchFamily="34" charset="0"/>
                        </a:rPr>
                        <a:t>Actividad</a:t>
                      </a:r>
                      <a:r>
                        <a:rPr lang="en-US" sz="1400" b="1" i="0" u="none" strike="noStrike" dirty="0">
                          <a:solidFill>
                            <a:srgbClr val="FFFFFF"/>
                          </a:solidFill>
                          <a:effectLst/>
                          <a:latin typeface="Calibri" panose="020F0502020204030204" pitchFamily="34" charset="0"/>
                        </a:rPr>
                        <a:t> </a:t>
                      </a:r>
                      <a:r>
                        <a:rPr lang="en-US" sz="1400" b="1" i="0" u="none" strike="noStrike" dirty="0" err="1">
                          <a:solidFill>
                            <a:srgbClr val="FFFFFF"/>
                          </a:solidFill>
                          <a:effectLst/>
                          <a:latin typeface="Calibri" panose="020F0502020204030204" pitchFamily="34" charset="0"/>
                        </a:rPr>
                        <a:t>Económica</a:t>
                      </a:r>
                      <a:endParaRPr lang="en-US" sz="1400" b="1" i="0" u="none" strike="noStrike" dirty="0">
                        <a:solidFill>
                          <a:srgbClr val="FFFFFF"/>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solidFill>
                      <a:srgbClr val="004563"/>
                    </a:solidFill>
                  </a:tcPr>
                </a:tc>
                <a:tc>
                  <a:txBody>
                    <a:bodyPr/>
                    <a:lstStyle/>
                    <a:p>
                      <a:pPr algn="ctr" fontAlgn="ctr"/>
                      <a:r>
                        <a:rPr lang="en-US" sz="1400" b="1" i="0" u="none" strike="noStrike" dirty="0" err="1">
                          <a:solidFill>
                            <a:srgbClr val="FFFFFF"/>
                          </a:solidFill>
                          <a:effectLst/>
                          <a:latin typeface="Calibri" panose="020F0502020204030204" pitchFamily="34" charset="0"/>
                        </a:rPr>
                        <a:t>Empleos</a:t>
                      </a:r>
                      <a:r>
                        <a:rPr lang="en-US" sz="1400" b="1" i="0" u="none" strike="noStrike" dirty="0">
                          <a:solidFill>
                            <a:srgbClr val="FFFFFF"/>
                          </a:solidFill>
                          <a:effectLst/>
                          <a:latin typeface="Calibri" panose="020F0502020204030204" pitchFamily="34" charset="0"/>
                        </a:rPr>
                        <a:t> </a:t>
                      </a:r>
                      <a:r>
                        <a:rPr lang="en-US" sz="1400" b="1" i="0" u="none" strike="noStrike" dirty="0" err="1">
                          <a:solidFill>
                            <a:srgbClr val="FFFFFF"/>
                          </a:solidFill>
                          <a:effectLst/>
                          <a:latin typeface="Calibri" panose="020F0502020204030204" pitchFamily="34" charset="0"/>
                        </a:rPr>
                        <a:t>recuperados</a:t>
                      </a:r>
                      <a:r>
                        <a:rPr lang="en-US" sz="1400" b="1" i="0" u="none" strike="noStrike" dirty="0">
                          <a:solidFill>
                            <a:srgbClr val="FFFFFF"/>
                          </a:solidFill>
                          <a:effectLst/>
                          <a:latin typeface="Calibri" panose="020F0502020204030204" pitchFamily="34" charset="0"/>
                        </a:rPr>
                        <a:t> o </a:t>
                      </a:r>
                      <a:r>
                        <a:rPr lang="en-US" sz="1400" b="1" i="0" u="none" strike="noStrike" dirty="0" err="1">
                          <a:solidFill>
                            <a:srgbClr val="FFFFFF"/>
                          </a:solidFill>
                          <a:effectLst/>
                          <a:latin typeface="Calibri" panose="020F0502020204030204" pitchFamily="34" charset="0"/>
                        </a:rPr>
                        <a:t>perdidos</a:t>
                      </a:r>
                      <a:endParaRPr lang="en-US" sz="1400" b="1" i="0" u="none" strike="noStrike" dirty="0">
                        <a:solidFill>
                          <a:srgbClr val="FFFFFF"/>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solidFill>
                      <a:srgbClr val="004563"/>
                    </a:solidFill>
                  </a:tcPr>
                </a:tc>
                <a:extLst>
                  <a:ext uri="{0D108BD9-81ED-4DB2-BD59-A6C34878D82A}">
                    <a16:rowId xmlns:a16="http://schemas.microsoft.com/office/drawing/2014/main" val="2219751049"/>
                  </a:ext>
                </a:extLst>
              </a:tr>
              <a:tr h="273230">
                <a:tc>
                  <a:txBody>
                    <a:bodyPr/>
                    <a:lstStyle/>
                    <a:p>
                      <a:pPr algn="l" fontAlgn="ct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l" fontAlgn="ctr"/>
                      <a:r>
                        <a:rPr lang="en-US" sz="1400" b="1" i="0" u="none" strike="noStrike" dirty="0" err="1">
                          <a:solidFill>
                            <a:srgbClr val="808080"/>
                          </a:solidFill>
                          <a:effectLst/>
                          <a:latin typeface="Calibri" panose="020F0502020204030204" pitchFamily="34" charset="0"/>
                        </a:rPr>
                        <a:t>Ocupados</a:t>
                      </a:r>
                      <a:r>
                        <a:rPr lang="en-US" sz="1400" b="1" i="0" u="none" strike="noStrike" dirty="0">
                          <a:solidFill>
                            <a:srgbClr val="808080"/>
                          </a:solidFill>
                          <a:effectLst/>
                          <a:latin typeface="Calibri" panose="020F0502020204030204" pitchFamily="34" charset="0"/>
                        </a:rPr>
                        <a:t> </a:t>
                      </a:r>
                      <a:r>
                        <a:rPr lang="en-US" sz="1400" b="1" i="0" u="none" strike="noStrike" dirty="0" err="1">
                          <a:solidFill>
                            <a:srgbClr val="808080"/>
                          </a:solidFill>
                          <a:effectLst/>
                          <a:latin typeface="Calibri" panose="020F0502020204030204" pitchFamily="34" charset="0"/>
                        </a:rPr>
                        <a:t>Popayán</a:t>
                      </a: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fontAlgn="ctr"/>
                      <a:r>
                        <a:rPr lang="en-US" sz="1400" b="1" i="0" u="none" strike="noStrike" dirty="0">
                          <a:solidFill>
                            <a:srgbClr val="34AE4B"/>
                          </a:solidFill>
                          <a:effectLst/>
                          <a:latin typeface="Calibri" panose="020F0502020204030204" pitchFamily="34" charset="0"/>
                        </a:rPr>
                        <a:t>+415</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599071845"/>
                  </a:ext>
                </a:extLst>
              </a:tr>
              <a:tr h="297743">
                <a:tc>
                  <a:txBody>
                    <a:bodyPr/>
                    <a:lstStyle/>
                    <a:p>
                      <a:pPr algn="l" fontAlgn="ctr"/>
                      <a:endParaRPr lang="es-CO" sz="1400" b="1" i="0" u="none" strike="noStrike">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CO" sz="1400" b="1" i="0" u="none" strike="noStrike">
                          <a:solidFill>
                            <a:srgbClr val="808080"/>
                          </a:solidFill>
                          <a:effectLst/>
                          <a:latin typeface="Calibri" panose="020F0502020204030204" pitchFamily="34" charset="0"/>
                        </a:rPr>
                        <a:t>Alojamiento y servicios de comida</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C00000"/>
                          </a:solidFill>
                          <a:effectLst/>
                          <a:latin typeface="Calibri" panose="020F0502020204030204" pitchFamily="34" charset="0"/>
                        </a:rPr>
                        <a:t>-394</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4641007"/>
                  </a:ext>
                </a:extLst>
              </a:tr>
              <a:tr h="297743">
                <a:tc>
                  <a:txBody>
                    <a:bodyPr/>
                    <a:lstStyle/>
                    <a:p>
                      <a:pPr algn="l" fontAlgn="ctr"/>
                      <a:endParaRPr lang="es-CO" sz="1400" b="1" i="0" u="none" strike="noStrike">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CO" sz="1400" b="1" i="0" u="none" strike="noStrike">
                          <a:solidFill>
                            <a:srgbClr val="808080"/>
                          </a:solidFill>
                          <a:effectLst/>
                          <a:latin typeface="Calibri" panose="020F0502020204030204" pitchFamily="34" charset="0"/>
                        </a:rPr>
                        <a:t>Comercio y reparación de vehículos</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34AE4B"/>
                          </a:solidFill>
                          <a:effectLst/>
                          <a:latin typeface="Calibri" panose="020F0502020204030204" pitchFamily="34" charset="0"/>
                        </a:rPr>
                        <a:t>+758</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8639951"/>
                  </a:ext>
                </a:extLst>
              </a:tr>
              <a:tr h="297743">
                <a:tc>
                  <a:txBody>
                    <a:bodyPr/>
                    <a:lstStyle/>
                    <a:p>
                      <a:pPr algn="l" fontAlgn="ct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b="1" i="0" u="none" strike="noStrike" dirty="0" err="1">
                          <a:solidFill>
                            <a:srgbClr val="808080"/>
                          </a:solidFill>
                          <a:effectLst/>
                          <a:latin typeface="Calibri" panose="020F0502020204030204" pitchFamily="34" charset="0"/>
                        </a:rPr>
                        <a:t>Administración</a:t>
                      </a:r>
                      <a:r>
                        <a:rPr lang="en-US" sz="1400" b="1" i="0" u="none" strike="noStrike" dirty="0">
                          <a:solidFill>
                            <a:srgbClr val="808080"/>
                          </a:solidFill>
                          <a:effectLst/>
                          <a:latin typeface="Calibri" panose="020F0502020204030204" pitchFamily="34" charset="0"/>
                        </a:rPr>
                        <a:t> </a:t>
                      </a:r>
                      <a:r>
                        <a:rPr lang="en-US" sz="1400" b="1" i="0" u="none" strike="noStrike" dirty="0" err="1">
                          <a:solidFill>
                            <a:srgbClr val="808080"/>
                          </a:solidFill>
                          <a:effectLst/>
                          <a:latin typeface="Calibri" panose="020F0502020204030204" pitchFamily="34" charset="0"/>
                        </a:rPr>
                        <a:t>pública</a:t>
                      </a:r>
                      <a:r>
                        <a:rPr lang="en-US" sz="1400" b="1" i="0" u="none" strike="noStrike" dirty="0">
                          <a:solidFill>
                            <a:srgbClr val="808080"/>
                          </a:solidFill>
                          <a:effectLst/>
                          <a:latin typeface="Calibri" panose="020F0502020204030204" pitchFamily="34" charset="0"/>
                        </a:rPr>
                        <a:t> y </a:t>
                      </a:r>
                      <a:r>
                        <a:rPr lang="en-US" sz="1400" b="1" i="0" u="none" strike="noStrike" dirty="0" err="1">
                          <a:solidFill>
                            <a:srgbClr val="808080"/>
                          </a:solidFill>
                          <a:effectLst/>
                          <a:latin typeface="Calibri" panose="020F0502020204030204" pitchFamily="34" charset="0"/>
                        </a:rPr>
                        <a:t>defensa</a:t>
                      </a: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C00000"/>
                          </a:solidFill>
                          <a:effectLst/>
                          <a:latin typeface="Calibri" panose="020F0502020204030204" pitchFamily="34" charset="0"/>
                        </a:rPr>
                        <a:t>-236</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8059264"/>
                  </a:ext>
                </a:extLst>
              </a:tr>
              <a:tr h="297743">
                <a:tc>
                  <a:txBody>
                    <a:bodyPr/>
                    <a:lstStyle/>
                    <a:p>
                      <a:pPr algn="l" fontAlgn="ct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b="1" i="0" u="none" strike="noStrike" dirty="0" err="1">
                          <a:solidFill>
                            <a:srgbClr val="808080"/>
                          </a:solidFill>
                          <a:effectLst/>
                          <a:latin typeface="Calibri" panose="020F0502020204030204" pitchFamily="34" charset="0"/>
                        </a:rPr>
                        <a:t>Transporte</a:t>
                      </a:r>
                      <a:r>
                        <a:rPr lang="en-US" sz="1400" b="1" i="0" u="none" strike="noStrike" dirty="0">
                          <a:solidFill>
                            <a:srgbClr val="808080"/>
                          </a:solidFill>
                          <a:effectLst/>
                          <a:latin typeface="Calibri" panose="020F0502020204030204" pitchFamily="34" charset="0"/>
                        </a:rPr>
                        <a:t> y </a:t>
                      </a:r>
                      <a:r>
                        <a:rPr lang="en-US" sz="1400" b="1" i="0" u="none" strike="noStrike" dirty="0" err="1">
                          <a:solidFill>
                            <a:srgbClr val="808080"/>
                          </a:solidFill>
                          <a:effectLst/>
                          <a:latin typeface="Calibri" panose="020F0502020204030204" pitchFamily="34" charset="0"/>
                        </a:rPr>
                        <a:t>almacenamiento</a:t>
                      </a: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34AE4B"/>
                          </a:solidFill>
                          <a:effectLst/>
                          <a:latin typeface="Calibri" panose="020F0502020204030204" pitchFamily="34" charset="0"/>
                        </a:rPr>
                        <a:t>+152</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0496146"/>
                  </a:ext>
                </a:extLst>
              </a:tr>
              <a:tr h="541345">
                <a:tc>
                  <a:txBody>
                    <a:bodyPr/>
                    <a:lstStyle/>
                    <a:p>
                      <a:pPr algn="l" fontAlgn="ctr"/>
                      <a:endParaRPr lang="es-CO"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CO" sz="1400" b="1" i="0" u="none" strike="noStrike">
                          <a:solidFill>
                            <a:srgbClr val="808080"/>
                          </a:solidFill>
                          <a:effectLst/>
                          <a:latin typeface="Calibri" panose="020F0502020204030204" pitchFamily="34" charset="0"/>
                        </a:rPr>
                        <a:t>Actividades profesionales, científicas, y otras</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34AE4B"/>
                          </a:solidFill>
                          <a:effectLst/>
                          <a:latin typeface="Calibri" panose="020F0502020204030204" pitchFamily="34" charset="0"/>
                        </a:rPr>
                        <a:t>+376</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7569832"/>
                  </a:ext>
                </a:extLst>
              </a:tr>
              <a:tr h="297743">
                <a:tc>
                  <a:txBody>
                    <a:bodyPr/>
                    <a:lstStyle/>
                    <a:p>
                      <a:pPr algn="l" fontAlgn="ctr"/>
                      <a:endParaRPr lang="es-CO" sz="1400" b="1" i="0" u="none" strike="noStrike">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CO" sz="1400" b="1" i="0" u="none" strike="noStrike">
                          <a:solidFill>
                            <a:srgbClr val="808080"/>
                          </a:solidFill>
                          <a:effectLst/>
                          <a:latin typeface="Calibri" panose="020F0502020204030204" pitchFamily="34" charset="0"/>
                        </a:rPr>
                        <a:t>Actividades financieras y de seguros</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34AE4B"/>
                          </a:solidFill>
                          <a:effectLst/>
                          <a:latin typeface="Calibri" panose="020F0502020204030204" pitchFamily="34" charset="0"/>
                        </a:rPr>
                        <a:t>+144</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6242252"/>
                  </a:ext>
                </a:extLst>
              </a:tr>
              <a:tr h="297743">
                <a:tc>
                  <a:txBody>
                    <a:bodyPr/>
                    <a:lstStyle/>
                    <a:p>
                      <a:pPr algn="l" fontAlgn="ct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b="1" i="0" u="none" strike="noStrike">
                          <a:solidFill>
                            <a:srgbClr val="808080"/>
                          </a:solidFill>
                          <a:effectLst/>
                          <a:latin typeface="Calibri" panose="020F0502020204030204" pitchFamily="34" charset="0"/>
                        </a:rPr>
                        <a:t>Agricultura</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C00000"/>
                          </a:solidFill>
                          <a:effectLst/>
                          <a:latin typeface="Calibri" panose="020F0502020204030204" pitchFamily="34" charset="0"/>
                        </a:rPr>
                        <a:t>-499</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4196717"/>
                  </a:ext>
                </a:extLst>
              </a:tr>
              <a:tr h="297743">
                <a:tc>
                  <a:txBody>
                    <a:bodyPr/>
                    <a:lstStyle/>
                    <a:p>
                      <a:pPr algn="l" fontAlgn="ctr"/>
                      <a:endParaRPr lang="en-US" sz="1400" b="1" i="0" u="none" strike="noStrike">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b="1" i="0" u="none" strike="noStrike">
                          <a:solidFill>
                            <a:srgbClr val="808080"/>
                          </a:solidFill>
                          <a:effectLst/>
                          <a:latin typeface="Calibri" panose="020F0502020204030204" pitchFamily="34" charset="0"/>
                        </a:rPr>
                        <a:t>Construcción</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00B050"/>
                          </a:solidFill>
                          <a:effectLst/>
                          <a:latin typeface="Calibri" panose="020F0502020204030204" pitchFamily="34" charset="0"/>
                        </a:rPr>
                        <a:t>+1.047</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6941660"/>
                  </a:ext>
                </a:extLst>
              </a:tr>
              <a:tr h="297743">
                <a:tc>
                  <a:txBody>
                    <a:bodyPr/>
                    <a:lstStyle/>
                    <a:p>
                      <a:pPr algn="l" fontAlgn="ct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b="1" i="0" u="none" strike="noStrike">
                          <a:solidFill>
                            <a:srgbClr val="808080"/>
                          </a:solidFill>
                          <a:effectLst/>
                          <a:latin typeface="Calibri" panose="020F0502020204030204" pitchFamily="34" charset="0"/>
                        </a:rPr>
                        <a:t>Información y comunicaciones</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00B050"/>
                          </a:solidFill>
                          <a:effectLst/>
                          <a:latin typeface="Calibri" panose="020F0502020204030204" pitchFamily="34" charset="0"/>
                        </a:rPr>
                        <a:t>+25</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7046836"/>
                  </a:ext>
                </a:extLst>
              </a:tr>
              <a:tr h="297743">
                <a:tc>
                  <a:txBody>
                    <a:bodyPr/>
                    <a:lstStyle/>
                    <a:p>
                      <a:pPr algn="l" fontAlgn="ct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b="1" i="0" u="none" strike="noStrike" dirty="0" err="1">
                          <a:solidFill>
                            <a:srgbClr val="808080"/>
                          </a:solidFill>
                          <a:effectLst/>
                          <a:latin typeface="Calibri" panose="020F0502020204030204" pitchFamily="34" charset="0"/>
                        </a:rPr>
                        <a:t>Industrias</a:t>
                      </a:r>
                      <a:r>
                        <a:rPr lang="en-US" sz="1400" b="1" i="0" u="none" strike="noStrike" dirty="0">
                          <a:solidFill>
                            <a:srgbClr val="808080"/>
                          </a:solidFill>
                          <a:effectLst/>
                          <a:latin typeface="Calibri" panose="020F0502020204030204" pitchFamily="34" charset="0"/>
                        </a:rPr>
                        <a:t> </a:t>
                      </a:r>
                      <a:r>
                        <a:rPr lang="en-US" sz="1400" b="1" i="0" u="none" strike="noStrike" dirty="0" err="1">
                          <a:solidFill>
                            <a:srgbClr val="808080"/>
                          </a:solidFill>
                          <a:effectLst/>
                          <a:latin typeface="Calibri" panose="020F0502020204030204" pitchFamily="34" charset="0"/>
                        </a:rPr>
                        <a:t>manufactureras</a:t>
                      </a:r>
                      <a:endParaRPr lang="en-US" sz="1400" b="1" i="0" u="none" strike="noStrike" dirty="0">
                        <a:solidFill>
                          <a:srgbClr val="808080"/>
                        </a:solidFill>
                        <a:effectLst/>
                        <a:latin typeface="Calibri" panose="020F0502020204030204" pitchFamily="34" charset="0"/>
                      </a:endParaRP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b="1" i="0" u="none" strike="noStrike" dirty="0">
                          <a:solidFill>
                            <a:srgbClr val="C00000"/>
                          </a:solidFill>
                          <a:effectLst/>
                          <a:latin typeface="Calibri" panose="020F0502020204030204" pitchFamily="34" charset="0"/>
                        </a:rPr>
                        <a:t>-511</a:t>
                      </a:r>
                    </a:p>
                  </a:txBody>
                  <a:tcPr marL="4072" marR="4072" marT="4072" marB="0" anchor="ctr">
                    <a:lnL w="12700" cap="flat" cmpd="sng" algn="ctr">
                      <a:solidFill>
                        <a:schemeClr val="bg2">
                          <a:lumMod val="85000"/>
                        </a:schemeClr>
                      </a:solidFill>
                      <a:prstDash val="solid"/>
                      <a:round/>
                      <a:headEnd type="none" w="med" len="med"/>
                      <a:tailEnd type="none" w="med" len="med"/>
                    </a:lnL>
                    <a:lnR w="12700" cap="flat" cmpd="sng" algn="ctr">
                      <a:solidFill>
                        <a:schemeClr val="bg2">
                          <a:lumMod val="85000"/>
                        </a:schemeClr>
                      </a:solidFill>
                      <a:prstDash val="solid"/>
                      <a:round/>
                      <a:headEnd type="none" w="med" len="med"/>
                      <a:tailEnd type="none" w="med" len="med"/>
                    </a:lnR>
                    <a:lnT w="12700" cap="flat" cmpd="sng" algn="ctr">
                      <a:solidFill>
                        <a:schemeClr val="bg2">
                          <a:lumMod val="85000"/>
                        </a:schemeClr>
                      </a:solidFill>
                      <a:prstDash val="solid"/>
                      <a:round/>
                      <a:headEnd type="none" w="med" len="med"/>
                      <a:tailEnd type="none" w="med" len="med"/>
                    </a:lnT>
                    <a:lnB w="12700" cap="flat" cmpd="sng" algn="ctr">
                      <a:solidFill>
                        <a:schemeClr val="bg2">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2633571"/>
                  </a:ext>
                </a:extLst>
              </a:tr>
            </a:tbl>
          </a:graphicData>
        </a:graphic>
      </p:graphicFrame>
      <p:sp>
        <p:nvSpPr>
          <p:cNvPr id="7" name="CuadroTexto 6">
            <a:extLst>
              <a:ext uri="{FF2B5EF4-FFF2-40B4-BE49-F238E27FC236}">
                <a16:creationId xmlns:a16="http://schemas.microsoft.com/office/drawing/2014/main" id="{8CC76056-7072-229D-21AF-23F04A3D9F44}"/>
              </a:ext>
            </a:extLst>
          </p:cNvPr>
          <p:cNvSpPr txBox="1"/>
          <p:nvPr/>
        </p:nvSpPr>
        <p:spPr>
          <a:xfrm>
            <a:off x="3989259" y="1126310"/>
            <a:ext cx="4690718" cy="1077218"/>
          </a:xfrm>
          <a:prstGeom prst="rect">
            <a:avLst/>
          </a:prstGeom>
          <a:solidFill>
            <a:schemeClr val="bg2">
              <a:lumMod val="95000"/>
            </a:schemeClr>
          </a:solidFill>
        </p:spPr>
        <p:txBody>
          <a:bodyPr wrap="square" rtlCol="0">
            <a:spAutoFit/>
          </a:bodyPr>
          <a:lstStyle/>
          <a:p>
            <a:pPr algn="just"/>
            <a:r>
              <a:rPr lang="es-CO" sz="1600" dirty="0"/>
              <a:t>En el trimestre jun-</a:t>
            </a:r>
            <a:r>
              <a:rPr lang="es-CO" sz="1600" dirty="0" err="1"/>
              <a:t>agos</a:t>
            </a:r>
            <a:r>
              <a:rPr lang="es-CO" sz="1600" dirty="0"/>
              <a:t> 2024 se recuperaron 415 empleos respecto al trimestre anterior, principalmente en los sectores de construcción y comercio.</a:t>
            </a:r>
          </a:p>
        </p:txBody>
      </p:sp>
      <p:pic>
        <p:nvPicPr>
          <p:cNvPr id="10" name="Imagen 9">
            <a:extLst>
              <a:ext uri="{FF2B5EF4-FFF2-40B4-BE49-F238E27FC236}">
                <a16:creationId xmlns:a16="http://schemas.microsoft.com/office/drawing/2014/main" id="{6287177D-0C88-D461-DB41-0EBCD8FCDFBA}"/>
              </a:ext>
            </a:extLst>
          </p:cNvPr>
          <p:cNvPicPr>
            <a:picLocks noChangeAspect="1"/>
          </p:cNvPicPr>
          <p:nvPr/>
        </p:nvPicPr>
        <p:blipFill>
          <a:blip r:embed="rId4"/>
          <a:stretch>
            <a:fillRect/>
          </a:stretch>
        </p:blipFill>
        <p:spPr>
          <a:xfrm>
            <a:off x="4152288" y="3234223"/>
            <a:ext cx="285709" cy="276999"/>
          </a:xfrm>
          <a:prstGeom prst="rect">
            <a:avLst/>
          </a:prstGeom>
        </p:spPr>
      </p:pic>
      <p:pic>
        <p:nvPicPr>
          <p:cNvPr id="12" name="Imagen 11">
            <a:extLst>
              <a:ext uri="{FF2B5EF4-FFF2-40B4-BE49-F238E27FC236}">
                <a16:creationId xmlns:a16="http://schemas.microsoft.com/office/drawing/2014/main" id="{F704C7BD-EDBE-E88D-CBD6-755906887B59}"/>
              </a:ext>
            </a:extLst>
          </p:cNvPr>
          <p:cNvPicPr>
            <a:picLocks noChangeAspect="1"/>
          </p:cNvPicPr>
          <p:nvPr/>
        </p:nvPicPr>
        <p:blipFill rotWithShape="1">
          <a:blip r:embed="rId5"/>
          <a:srcRect l="19967"/>
          <a:stretch/>
        </p:blipFill>
        <p:spPr>
          <a:xfrm>
            <a:off x="4187361" y="3532289"/>
            <a:ext cx="215562" cy="281584"/>
          </a:xfrm>
          <a:prstGeom prst="rect">
            <a:avLst/>
          </a:prstGeom>
        </p:spPr>
      </p:pic>
      <p:pic>
        <p:nvPicPr>
          <p:cNvPr id="15" name="Imagen 14">
            <a:extLst>
              <a:ext uri="{FF2B5EF4-FFF2-40B4-BE49-F238E27FC236}">
                <a16:creationId xmlns:a16="http://schemas.microsoft.com/office/drawing/2014/main" id="{51723280-3053-56A3-8AC7-D12168DE244C}"/>
              </a:ext>
            </a:extLst>
          </p:cNvPr>
          <p:cNvPicPr>
            <a:picLocks noChangeAspect="1"/>
          </p:cNvPicPr>
          <p:nvPr/>
        </p:nvPicPr>
        <p:blipFill>
          <a:blip r:embed="rId6"/>
          <a:stretch>
            <a:fillRect/>
          </a:stretch>
        </p:blipFill>
        <p:spPr>
          <a:xfrm>
            <a:off x="4188728" y="3865862"/>
            <a:ext cx="261713" cy="219740"/>
          </a:xfrm>
          <a:prstGeom prst="rect">
            <a:avLst/>
          </a:prstGeom>
        </p:spPr>
      </p:pic>
      <p:pic>
        <p:nvPicPr>
          <p:cNvPr id="17" name="Imagen 16">
            <a:extLst>
              <a:ext uri="{FF2B5EF4-FFF2-40B4-BE49-F238E27FC236}">
                <a16:creationId xmlns:a16="http://schemas.microsoft.com/office/drawing/2014/main" id="{3D4A46DA-5D86-998C-CE56-B076B385EBEC}"/>
              </a:ext>
            </a:extLst>
          </p:cNvPr>
          <p:cNvPicPr>
            <a:picLocks noChangeAspect="1"/>
          </p:cNvPicPr>
          <p:nvPr/>
        </p:nvPicPr>
        <p:blipFill>
          <a:blip r:embed="rId7"/>
          <a:stretch>
            <a:fillRect/>
          </a:stretch>
        </p:blipFill>
        <p:spPr>
          <a:xfrm>
            <a:off x="4191203" y="4140921"/>
            <a:ext cx="269083" cy="264321"/>
          </a:xfrm>
          <a:prstGeom prst="rect">
            <a:avLst/>
          </a:prstGeom>
        </p:spPr>
      </p:pic>
      <p:pic>
        <p:nvPicPr>
          <p:cNvPr id="19" name="Imagen 18">
            <a:extLst>
              <a:ext uri="{FF2B5EF4-FFF2-40B4-BE49-F238E27FC236}">
                <a16:creationId xmlns:a16="http://schemas.microsoft.com/office/drawing/2014/main" id="{0240ED8C-3D73-6E6E-CA7C-C9C9185C9C95}"/>
              </a:ext>
            </a:extLst>
          </p:cNvPr>
          <p:cNvPicPr>
            <a:picLocks noChangeAspect="1"/>
          </p:cNvPicPr>
          <p:nvPr/>
        </p:nvPicPr>
        <p:blipFill>
          <a:blip r:embed="rId8"/>
          <a:stretch>
            <a:fillRect/>
          </a:stretch>
        </p:blipFill>
        <p:spPr>
          <a:xfrm>
            <a:off x="4165724" y="4600335"/>
            <a:ext cx="327819" cy="276950"/>
          </a:xfrm>
          <a:prstGeom prst="rect">
            <a:avLst/>
          </a:prstGeom>
        </p:spPr>
      </p:pic>
      <p:pic>
        <p:nvPicPr>
          <p:cNvPr id="21" name="Imagen 20">
            <a:extLst>
              <a:ext uri="{FF2B5EF4-FFF2-40B4-BE49-F238E27FC236}">
                <a16:creationId xmlns:a16="http://schemas.microsoft.com/office/drawing/2014/main" id="{1E754813-BACC-4284-F929-81730F08B6C6}"/>
              </a:ext>
            </a:extLst>
          </p:cNvPr>
          <p:cNvPicPr>
            <a:picLocks noChangeAspect="1"/>
          </p:cNvPicPr>
          <p:nvPr/>
        </p:nvPicPr>
        <p:blipFill>
          <a:blip r:embed="rId9"/>
          <a:stretch>
            <a:fillRect/>
          </a:stretch>
        </p:blipFill>
        <p:spPr>
          <a:xfrm>
            <a:off x="4191203" y="4959596"/>
            <a:ext cx="285709" cy="262386"/>
          </a:xfrm>
          <a:prstGeom prst="rect">
            <a:avLst/>
          </a:prstGeom>
        </p:spPr>
      </p:pic>
      <p:pic>
        <p:nvPicPr>
          <p:cNvPr id="23" name="Imagen 22">
            <a:extLst>
              <a:ext uri="{FF2B5EF4-FFF2-40B4-BE49-F238E27FC236}">
                <a16:creationId xmlns:a16="http://schemas.microsoft.com/office/drawing/2014/main" id="{C3CA1C63-85B4-A08C-919F-E6B522083EE5}"/>
              </a:ext>
            </a:extLst>
          </p:cNvPr>
          <p:cNvPicPr>
            <a:picLocks noChangeAspect="1"/>
          </p:cNvPicPr>
          <p:nvPr/>
        </p:nvPicPr>
        <p:blipFill>
          <a:blip r:embed="rId10"/>
          <a:stretch>
            <a:fillRect/>
          </a:stretch>
        </p:blipFill>
        <p:spPr>
          <a:xfrm>
            <a:off x="4172994" y="5247781"/>
            <a:ext cx="344488" cy="288474"/>
          </a:xfrm>
          <a:prstGeom prst="rect">
            <a:avLst/>
          </a:prstGeom>
        </p:spPr>
      </p:pic>
      <p:pic>
        <p:nvPicPr>
          <p:cNvPr id="25" name="Imagen 24">
            <a:extLst>
              <a:ext uri="{FF2B5EF4-FFF2-40B4-BE49-F238E27FC236}">
                <a16:creationId xmlns:a16="http://schemas.microsoft.com/office/drawing/2014/main" id="{2DD25B81-04EE-0418-29E8-56B540AD825F}"/>
              </a:ext>
            </a:extLst>
          </p:cNvPr>
          <p:cNvPicPr>
            <a:picLocks noChangeAspect="1"/>
          </p:cNvPicPr>
          <p:nvPr/>
        </p:nvPicPr>
        <p:blipFill>
          <a:blip r:embed="rId11"/>
          <a:stretch>
            <a:fillRect/>
          </a:stretch>
        </p:blipFill>
        <p:spPr>
          <a:xfrm>
            <a:off x="4210816" y="5599228"/>
            <a:ext cx="266096" cy="222829"/>
          </a:xfrm>
          <a:prstGeom prst="rect">
            <a:avLst/>
          </a:prstGeom>
        </p:spPr>
      </p:pic>
      <p:pic>
        <p:nvPicPr>
          <p:cNvPr id="27" name="Imagen 26">
            <a:extLst>
              <a:ext uri="{FF2B5EF4-FFF2-40B4-BE49-F238E27FC236}">
                <a16:creationId xmlns:a16="http://schemas.microsoft.com/office/drawing/2014/main" id="{A30301E7-A6AD-D508-B0B5-24F2D2EA8744}"/>
              </a:ext>
            </a:extLst>
          </p:cNvPr>
          <p:cNvPicPr>
            <a:picLocks noChangeAspect="1"/>
          </p:cNvPicPr>
          <p:nvPr/>
        </p:nvPicPr>
        <p:blipFill>
          <a:blip r:embed="rId12"/>
          <a:stretch>
            <a:fillRect/>
          </a:stretch>
        </p:blipFill>
        <p:spPr>
          <a:xfrm>
            <a:off x="4210816" y="5885030"/>
            <a:ext cx="256935" cy="222829"/>
          </a:xfrm>
          <a:prstGeom prst="rect">
            <a:avLst/>
          </a:prstGeom>
        </p:spPr>
      </p:pic>
      <p:pic>
        <p:nvPicPr>
          <p:cNvPr id="29" name="Imagen 28">
            <a:extLst>
              <a:ext uri="{FF2B5EF4-FFF2-40B4-BE49-F238E27FC236}">
                <a16:creationId xmlns:a16="http://schemas.microsoft.com/office/drawing/2014/main" id="{8D054DCE-3C38-CF7A-3697-45A317319AB1}"/>
              </a:ext>
            </a:extLst>
          </p:cNvPr>
          <p:cNvPicPr>
            <a:picLocks noChangeAspect="1"/>
          </p:cNvPicPr>
          <p:nvPr/>
        </p:nvPicPr>
        <p:blipFill>
          <a:blip r:embed="rId13"/>
          <a:stretch>
            <a:fillRect/>
          </a:stretch>
        </p:blipFill>
        <p:spPr>
          <a:xfrm>
            <a:off x="4159307" y="6154166"/>
            <a:ext cx="303941" cy="268662"/>
          </a:xfrm>
          <a:prstGeom prst="rect">
            <a:avLst/>
          </a:prstGeom>
        </p:spPr>
      </p:pic>
      <p:pic>
        <p:nvPicPr>
          <p:cNvPr id="31" name="Imagen 30">
            <a:extLst>
              <a:ext uri="{FF2B5EF4-FFF2-40B4-BE49-F238E27FC236}">
                <a16:creationId xmlns:a16="http://schemas.microsoft.com/office/drawing/2014/main" id="{1460BF50-B1DF-C5C5-70B8-FFF8CF1A15ED}"/>
              </a:ext>
            </a:extLst>
          </p:cNvPr>
          <p:cNvPicPr>
            <a:picLocks noChangeAspect="1"/>
          </p:cNvPicPr>
          <p:nvPr/>
        </p:nvPicPr>
        <p:blipFill>
          <a:blip r:embed="rId14"/>
          <a:stretch>
            <a:fillRect/>
          </a:stretch>
        </p:blipFill>
        <p:spPr>
          <a:xfrm>
            <a:off x="4210816" y="2949001"/>
            <a:ext cx="249470" cy="259158"/>
          </a:xfrm>
          <a:prstGeom prst="rect">
            <a:avLst/>
          </a:prstGeom>
        </p:spPr>
      </p:pic>
      <p:graphicFrame>
        <p:nvGraphicFramePr>
          <p:cNvPr id="16" name="Tabla 15">
            <a:extLst>
              <a:ext uri="{FF2B5EF4-FFF2-40B4-BE49-F238E27FC236}">
                <a16:creationId xmlns:a16="http://schemas.microsoft.com/office/drawing/2014/main" id="{13EA789F-410A-2F37-E9FB-92DC27814DB4}"/>
              </a:ext>
            </a:extLst>
          </p:cNvPr>
          <p:cNvGraphicFramePr>
            <a:graphicFrameLocks noGrp="1"/>
          </p:cNvGraphicFramePr>
          <p:nvPr/>
        </p:nvGraphicFramePr>
        <p:xfrm>
          <a:off x="661802" y="2012660"/>
          <a:ext cx="2985238" cy="3078129"/>
        </p:xfrm>
        <a:graphic>
          <a:graphicData uri="http://schemas.openxmlformats.org/drawingml/2006/table">
            <a:tbl>
              <a:tblPr/>
              <a:tblGrid>
                <a:gridCol w="1092636">
                  <a:extLst>
                    <a:ext uri="{9D8B030D-6E8A-4147-A177-3AD203B41FA5}">
                      <a16:colId xmlns:a16="http://schemas.microsoft.com/office/drawing/2014/main" val="2926247271"/>
                    </a:ext>
                  </a:extLst>
                </a:gridCol>
                <a:gridCol w="1892602">
                  <a:extLst>
                    <a:ext uri="{9D8B030D-6E8A-4147-A177-3AD203B41FA5}">
                      <a16:colId xmlns:a16="http://schemas.microsoft.com/office/drawing/2014/main" val="2673171043"/>
                    </a:ext>
                  </a:extLst>
                </a:gridCol>
              </a:tblGrid>
              <a:tr h="304449">
                <a:tc>
                  <a:txBody>
                    <a:bodyPr/>
                    <a:lstStyle/>
                    <a:p>
                      <a:pPr algn="l" fontAlgn="b"/>
                      <a:endParaRPr lang="en-US"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4263"/>
                          </a:solidFill>
                          <a:effectLst/>
                          <a:latin typeface="Calibri" panose="020F0502020204030204" pitchFamily="34" charset="0"/>
                        </a:rPr>
                        <a:t>Afiliados a COMFACAUCA</a:t>
                      </a: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2557304"/>
                  </a:ext>
                </a:extLst>
              </a:tr>
              <a:tr h="210043">
                <a:tc>
                  <a:txBody>
                    <a:bodyPr/>
                    <a:lstStyle/>
                    <a:p>
                      <a:pPr algn="ctr" fontAlgn="ctr"/>
                      <a:r>
                        <a:rPr lang="en-US" sz="1400" b="1" i="0" u="none" strike="noStrike" dirty="0">
                          <a:solidFill>
                            <a:srgbClr val="000000"/>
                          </a:solidFill>
                          <a:effectLst/>
                          <a:latin typeface="Calibri" panose="020F0502020204030204" pitchFamily="34" charset="0"/>
                        </a:rPr>
                        <a:t>jun-23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400" b="1" i="0" u="none" strike="noStrike" dirty="0">
                          <a:solidFill>
                            <a:srgbClr val="00B050"/>
                          </a:solidFill>
                          <a:effectLst/>
                          <a:latin typeface="Calibri" panose="020F0502020204030204" pitchFamily="34" charset="0"/>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4135013975"/>
                  </a:ext>
                </a:extLst>
              </a:tr>
              <a:tr h="210043">
                <a:tc>
                  <a:txBody>
                    <a:bodyPr/>
                    <a:lstStyle/>
                    <a:p>
                      <a:pPr algn="ctr" fontAlgn="ctr"/>
                      <a:r>
                        <a:rPr lang="en-US" sz="1400" b="1" i="0" u="none" strike="noStrike" dirty="0">
                          <a:solidFill>
                            <a:srgbClr val="000000"/>
                          </a:solidFill>
                          <a:effectLst/>
                          <a:latin typeface="Calibri" panose="020F0502020204030204" pitchFamily="34" charset="0"/>
                        </a:rPr>
                        <a:t>jul-23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96561206"/>
                  </a:ext>
                </a:extLst>
              </a:tr>
              <a:tr h="210043">
                <a:tc>
                  <a:txBody>
                    <a:bodyPr/>
                    <a:lstStyle/>
                    <a:p>
                      <a:pPr algn="ctr" fontAlgn="ctr"/>
                      <a:r>
                        <a:rPr lang="en-US" sz="1400" b="1" i="0" u="none" strike="noStrike">
                          <a:solidFill>
                            <a:srgbClr val="000000"/>
                          </a:solidFill>
                          <a:effectLst/>
                          <a:latin typeface="Calibri" panose="020F0502020204030204" pitchFamily="34" charset="0"/>
                        </a:rPr>
                        <a:t>ago-23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5398046"/>
                  </a:ext>
                </a:extLst>
              </a:tr>
              <a:tr h="210043">
                <a:tc>
                  <a:txBody>
                    <a:bodyPr/>
                    <a:lstStyle/>
                    <a:p>
                      <a:pPr algn="ctr" fontAlgn="ctr"/>
                      <a:r>
                        <a:rPr lang="en-US" sz="1400" b="1" i="0" u="none" strike="noStrike">
                          <a:solidFill>
                            <a:srgbClr val="000000"/>
                          </a:solidFill>
                          <a:effectLst/>
                          <a:latin typeface="Calibri" panose="020F0502020204030204" pitchFamily="34" charset="0"/>
                        </a:rPr>
                        <a:t>sep-23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59111050"/>
                  </a:ext>
                </a:extLst>
              </a:tr>
              <a:tr h="210043">
                <a:tc>
                  <a:txBody>
                    <a:bodyPr/>
                    <a:lstStyle/>
                    <a:p>
                      <a:pPr algn="ctr" fontAlgn="ctr"/>
                      <a:r>
                        <a:rPr lang="en-US" sz="1400" b="1" i="0" u="none" strike="noStrike">
                          <a:solidFill>
                            <a:srgbClr val="000000"/>
                          </a:solidFill>
                          <a:effectLst/>
                          <a:latin typeface="Calibri" panose="020F0502020204030204" pitchFamily="34" charset="0"/>
                        </a:rPr>
                        <a:t>oct-23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19289893"/>
                  </a:ext>
                </a:extLst>
              </a:tr>
              <a:tr h="210043">
                <a:tc>
                  <a:txBody>
                    <a:bodyPr/>
                    <a:lstStyle/>
                    <a:p>
                      <a:pPr algn="ctr" fontAlgn="ctr"/>
                      <a:r>
                        <a:rPr lang="en-US" sz="1400" b="1" i="0" u="none" strike="noStrike">
                          <a:solidFill>
                            <a:srgbClr val="000000"/>
                          </a:solidFill>
                          <a:effectLst/>
                          <a:latin typeface="Calibri" panose="020F0502020204030204" pitchFamily="34" charset="0"/>
                        </a:rPr>
                        <a:t>nov-23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0340910"/>
                  </a:ext>
                </a:extLst>
              </a:tr>
              <a:tr h="210043">
                <a:tc>
                  <a:txBody>
                    <a:bodyPr/>
                    <a:lstStyle/>
                    <a:p>
                      <a:pPr algn="ctr" fontAlgn="ctr"/>
                      <a:r>
                        <a:rPr lang="en-US" sz="1400" b="1" i="0" u="none" strike="noStrike">
                          <a:solidFill>
                            <a:srgbClr val="000000"/>
                          </a:solidFill>
                          <a:effectLst/>
                          <a:latin typeface="Calibri" panose="020F0502020204030204" pitchFamily="34" charset="0"/>
                        </a:rPr>
                        <a:t>dic-23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710082"/>
                  </a:ext>
                </a:extLst>
              </a:tr>
              <a:tr h="210043">
                <a:tc>
                  <a:txBody>
                    <a:bodyPr/>
                    <a:lstStyle/>
                    <a:p>
                      <a:pPr algn="ctr" fontAlgn="ctr"/>
                      <a:r>
                        <a:rPr lang="en-US" sz="1400" b="1" i="0" u="none" strike="noStrike">
                          <a:solidFill>
                            <a:srgbClr val="000000"/>
                          </a:solidFill>
                          <a:effectLst/>
                          <a:latin typeface="Calibri" panose="020F0502020204030204" pitchFamily="34" charset="0"/>
                        </a:rPr>
                        <a:t>ene-24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C00000"/>
                          </a:solidFill>
                          <a:effectLst/>
                          <a:latin typeface="Calibri" panose="020F050202020403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4428766"/>
                  </a:ext>
                </a:extLst>
              </a:tr>
              <a:tr h="210043">
                <a:tc>
                  <a:txBody>
                    <a:bodyPr/>
                    <a:lstStyle/>
                    <a:p>
                      <a:pPr algn="ctr" fontAlgn="ctr"/>
                      <a:r>
                        <a:rPr lang="en-US" sz="1400" b="1" i="0" u="none" strike="noStrike" dirty="0">
                          <a:solidFill>
                            <a:srgbClr val="000000"/>
                          </a:solidFill>
                          <a:effectLst/>
                          <a:latin typeface="Calibri" panose="020F0502020204030204" pitchFamily="34" charset="0"/>
                        </a:rPr>
                        <a:t>feb-24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4978066"/>
                  </a:ext>
                </a:extLst>
              </a:tr>
              <a:tr h="210043">
                <a:tc>
                  <a:txBody>
                    <a:bodyPr/>
                    <a:lstStyle/>
                    <a:p>
                      <a:pPr algn="ctr" fontAlgn="ctr"/>
                      <a:r>
                        <a:rPr lang="en-US" sz="1400" b="1" i="0" u="none" strike="noStrike">
                          <a:solidFill>
                            <a:srgbClr val="000000"/>
                          </a:solidFill>
                          <a:effectLst/>
                          <a:latin typeface="Calibri" panose="020F0502020204030204" pitchFamily="34" charset="0"/>
                        </a:rPr>
                        <a:t>mar-24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7950699"/>
                  </a:ext>
                </a:extLst>
              </a:tr>
              <a:tr h="210043">
                <a:tc>
                  <a:txBody>
                    <a:bodyPr/>
                    <a:lstStyle/>
                    <a:p>
                      <a:pPr algn="ctr" fontAlgn="ctr"/>
                      <a:r>
                        <a:rPr lang="en-US" sz="1400" b="1" i="0" u="none" strike="noStrike">
                          <a:solidFill>
                            <a:srgbClr val="000000"/>
                          </a:solidFill>
                          <a:effectLst/>
                          <a:latin typeface="Calibri" panose="020F0502020204030204" pitchFamily="34" charset="0"/>
                        </a:rPr>
                        <a:t>abr-24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80239862"/>
                  </a:ext>
                </a:extLst>
              </a:tr>
              <a:tr h="210043">
                <a:tc>
                  <a:txBody>
                    <a:bodyPr/>
                    <a:lstStyle/>
                    <a:p>
                      <a:pPr algn="ctr" fontAlgn="ctr"/>
                      <a:r>
                        <a:rPr lang="en-US" sz="1400" b="1" i="0" u="none" strike="noStrike" dirty="0">
                          <a:solidFill>
                            <a:srgbClr val="000000"/>
                          </a:solidFill>
                          <a:effectLst/>
                          <a:latin typeface="Calibri" panose="020F0502020204030204" pitchFamily="34" charset="0"/>
                        </a:rPr>
                        <a:t>may-24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400" b="1" i="0" u="none" strike="noStrike">
                          <a:solidFill>
                            <a:srgbClr val="00B050"/>
                          </a:solidFill>
                          <a:effectLst/>
                          <a:latin typeface="Calibri" panose="020F0502020204030204" pitchFamily="34" charset="0"/>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752860860"/>
                  </a:ext>
                </a:extLst>
              </a:tr>
              <a:tr h="210043">
                <a:tc>
                  <a:txBody>
                    <a:bodyPr/>
                    <a:lstStyle/>
                    <a:p>
                      <a:pPr algn="ctr" fontAlgn="ctr"/>
                      <a:r>
                        <a:rPr lang="en-US" sz="1400" b="1" i="0" u="none" strike="noStrike" dirty="0">
                          <a:solidFill>
                            <a:srgbClr val="000000"/>
                          </a:solidFill>
                          <a:effectLst/>
                          <a:latin typeface="Calibri" panose="020F0502020204030204" pitchFamily="34" charset="0"/>
                        </a:rPr>
                        <a:t>jun-24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400" b="1" i="0" u="none" strike="noStrike" dirty="0">
                          <a:solidFill>
                            <a:srgbClr val="00B050"/>
                          </a:solidFill>
                          <a:effectLst/>
                          <a:latin typeface="Calibri" panose="020F050202020403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872078486"/>
                  </a:ext>
                </a:extLst>
              </a:tr>
            </a:tbl>
          </a:graphicData>
        </a:graphic>
      </p:graphicFrame>
    </p:spTree>
    <p:extLst>
      <p:ext uri="{BB962C8B-B14F-4D97-AF65-F5344CB8AC3E}">
        <p14:creationId xmlns:p14="http://schemas.microsoft.com/office/powerpoint/2010/main" val="2390286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6CF6F-C375-9119-14F9-C806DE44A824}"/>
            </a:ext>
          </a:extLst>
        </p:cNvPr>
        <p:cNvGrpSpPr/>
        <p:nvPr/>
      </p:nvGrpSpPr>
      <p:grpSpPr>
        <a:xfrm>
          <a:off x="0" y="0"/>
          <a:ext cx="0" cy="0"/>
          <a:chOff x="0" y="0"/>
          <a:chExt cx="0" cy="0"/>
        </a:xfrm>
      </p:grpSpPr>
      <p:sp>
        <p:nvSpPr>
          <p:cNvPr id="4" name="CuadroTexto 5">
            <a:extLst>
              <a:ext uri="{FF2B5EF4-FFF2-40B4-BE49-F238E27FC236}">
                <a16:creationId xmlns:a16="http://schemas.microsoft.com/office/drawing/2014/main" id="{7186E332-E020-468F-576A-824BB6EC1B27}"/>
              </a:ext>
            </a:extLst>
          </p:cNvPr>
          <p:cNvSpPr txBox="1"/>
          <p:nvPr/>
        </p:nvSpPr>
        <p:spPr>
          <a:xfrm>
            <a:off x="637797" y="482110"/>
            <a:ext cx="8090913" cy="1015663"/>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just"/>
            <a:r>
              <a:rPr lang="es-ES_tradnl" sz="2000" dirty="0">
                <a:solidFill>
                  <a:srgbClr val="16435E"/>
                </a:solidFill>
              </a:rPr>
              <a:t>Composición de las exportaciones del Cauca. En ene-agos24 se evidencia un detrimento en las exportaciones de productos con alto peso ( azúcares y papel y cartón)</a:t>
            </a:r>
            <a:endParaRPr lang="es-ES" sz="2000" dirty="0">
              <a:solidFill>
                <a:srgbClr val="337FB3"/>
              </a:solidFill>
            </a:endParaRPr>
          </a:p>
        </p:txBody>
      </p:sp>
      <p:sp>
        <p:nvSpPr>
          <p:cNvPr id="6" name="CuadroTexto 5">
            <a:extLst>
              <a:ext uri="{FF2B5EF4-FFF2-40B4-BE49-F238E27FC236}">
                <a16:creationId xmlns:a16="http://schemas.microsoft.com/office/drawing/2014/main" id="{572A4830-A652-AE53-EBD2-BEEDD0E2463D}"/>
              </a:ext>
            </a:extLst>
          </p:cNvPr>
          <p:cNvSpPr txBox="1"/>
          <p:nvPr/>
        </p:nvSpPr>
        <p:spPr>
          <a:xfrm>
            <a:off x="6206490" y="3938331"/>
            <a:ext cx="2522220" cy="2246769"/>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CO" sz="1400" dirty="0">
                <a:solidFill>
                  <a:srgbClr val="16435E"/>
                </a:solidFill>
              </a:rPr>
              <a:t> Estados Unidos sigue siendo el mayor comprador de productos del Cauca, aunque con una disminución importante en 2024. En cambio, Venezuela, Jamaica, y Canadá han aumentado sus compras y participación, sugiriendo nuevas oportunidades de mercado.</a:t>
            </a:r>
            <a:endParaRPr lang="es-ES" sz="1400" dirty="0">
              <a:solidFill>
                <a:srgbClr val="337FB3"/>
              </a:solidFill>
            </a:endParaRPr>
          </a:p>
        </p:txBody>
      </p:sp>
      <p:pic>
        <p:nvPicPr>
          <p:cNvPr id="7" name="Imagen 6">
            <a:extLst>
              <a:ext uri="{FF2B5EF4-FFF2-40B4-BE49-F238E27FC236}">
                <a16:creationId xmlns:a16="http://schemas.microsoft.com/office/drawing/2014/main" id="{3D3FD886-F6A1-1B62-13A8-3816828F8113}"/>
              </a:ext>
            </a:extLst>
          </p:cNvPr>
          <p:cNvPicPr>
            <a:picLocks noChangeAspect="1"/>
          </p:cNvPicPr>
          <p:nvPr/>
        </p:nvPicPr>
        <p:blipFill>
          <a:blip r:embed="rId3"/>
          <a:stretch>
            <a:fillRect/>
          </a:stretch>
        </p:blipFill>
        <p:spPr>
          <a:xfrm>
            <a:off x="761810" y="1634838"/>
            <a:ext cx="5077973" cy="2966433"/>
          </a:xfrm>
          <a:prstGeom prst="rect">
            <a:avLst/>
          </a:prstGeom>
        </p:spPr>
      </p:pic>
      <p:pic>
        <p:nvPicPr>
          <p:cNvPr id="8" name="Imagen 7">
            <a:extLst>
              <a:ext uri="{FF2B5EF4-FFF2-40B4-BE49-F238E27FC236}">
                <a16:creationId xmlns:a16="http://schemas.microsoft.com/office/drawing/2014/main" id="{F25D59CC-401D-923B-5703-85292A4ECD46}"/>
              </a:ext>
            </a:extLst>
          </p:cNvPr>
          <p:cNvPicPr>
            <a:picLocks noChangeAspect="1"/>
          </p:cNvPicPr>
          <p:nvPr/>
        </p:nvPicPr>
        <p:blipFill>
          <a:blip r:embed="rId4"/>
          <a:stretch>
            <a:fillRect/>
          </a:stretch>
        </p:blipFill>
        <p:spPr>
          <a:xfrm>
            <a:off x="1019796" y="4667774"/>
            <a:ext cx="4561999" cy="2035064"/>
          </a:xfrm>
          <a:prstGeom prst="rect">
            <a:avLst/>
          </a:prstGeom>
        </p:spPr>
      </p:pic>
      <p:sp>
        <p:nvSpPr>
          <p:cNvPr id="10" name="CuadroTexto 9">
            <a:extLst>
              <a:ext uri="{FF2B5EF4-FFF2-40B4-BE49-F238E27FC236}">
                <a16:creationId xmlns:a16="http://schemas.microsoft.com/office/drawing/2014/main" id="{EA81B59D-7F4F-2EF9-8C1F-2F32C1ACF2A2}"/>
              </a:ext>
            </a:extLst>
          </p:cNvPr>
          <p:cNvSpPr txBox="1"/>
          <p:nvPr/>
        </p:nvSpPr>
        <p:spPr>
          <a:xfrm>
            <a:off x="6148576" y="1971430"/>
            <a:ext cx="2580134" cy="1600438"/>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1400">
                <a:solidFill>
                  <a:srgbClr val="16435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CO" dirty="0"/>
              <a:t>Las exportaciones de café, productos lácteos, jabones, y minerales evidencia un crecimiento sostenido, consolidándose como sectores clave en la oferta exportadora del Cauca. </a:t>
            </a:r>
          </a:p>
        </p:txBody>
      </p:sp>
    </p:spTree>
    <p:extLst>
      <p:ext uri="{BB962C8B-B14F-4D97-AF65-F5344CB8AC3E}">
        <p14:creationId xmlns:p14="http://schemas.microsoft.com/office/powerpoint/2010/main" val="2278173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DBB7D-CF98-A052-E125-2F321DEFA562}"/>
            </a:ext>
          </a:extLst>
        </p:cNvPr>
        <p:cNvGrpSpPr/>
        <p:nvPr/>
      </p:nvGrpSpPr>
      <p:grpSpPr>
        <a:xfrm>
          <a:off x="0" y="0"/>
          <a:ext cx="0" cy="0"/>
          <a:chOff x="0" y="0"/>
          <a:chExt cx="0" cy="0"/>
        </a:xfrm>
      </p:grpSpPr>
      <p:sp>
        <p:nvSpPr>
          <p:cNvPr id="10" name="CuadroTexto 9">
            <a:extLst>
              <a:ext uri="{FF2B5EF4-FFF2-40B4-BE49-F238E27FC236}">
                <a16:creationId xmlns:a16="http://schemas.microsoft.com/office/drawing/2014/main" id="{33538B77-89A1-86E8-A4C8-FDCD101B7075}"/>
              </a:ext>
            </a:extLst>
          </p:cNvPr>
          <p:cNvSpPr txBox="1"/>
          <p:nvPr/>
        </p:nvSpPr>
        <p:spPr>
          <a:xfrm>
            <a:off x="5891952" y="1377070"/>
            <a:ext cx="2802468" cy="5262979"/>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1400">
                <a:solidFill>
                  <a:srgbClr val="16435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CO" b="1" dirty="0">
                <a:solidFill>
                  <a:srgbClr val="337FB3"/>
                </a:solidFill>
              </a:rPr>
              <a:t>7 nuevos socios comerciales en la exportación de café, té, yerba y mate:</a:t>
            </a:r>
          </a:p>
          <a:p>
            <a:endParaRPr lang="es-CO" b="1" dirty="0">
              <a:solidFill>
                <a:srgbClr val="337FB3"/>
              </a:solidFill>
            </a:endParaRPr>
          </a:p>
          <a:p>
            <a:pPr marL="342900" indent="-342900">
              <a:buFont typeface="+mj-lt"/>
              <a:buAutoNum type="arabicPeriod"/>
            </a:pPr>
            <a:r>
              <a:rPr lang="es-CO" dirty="0"/>
              <a:t>Noruega</a:t>
            </a:r>
          </a:p>
          <a:p>
            <a:pPr marL="342900" indent="-342900">
              <a:buFont typeface="+mj-lt"/>
              <a:buAutoNum type="arabicPeriod"/>
            </a:pPr>
            <a:r>
              <a:rPr lang="es-CO" dirty="0"/>
              <a:t>Ucrania</a:t>
            </a:r>
          </a:p>
          <a:p>
            <a:pPr marL="342900" indent="-342900">
              <a:buFont typeface="+mj-lt"/>
              <a:buAutoNum type="arabicPeriod"/>
            </a:pPr>
            <a:r>
              <a:rPr lang="es-CO" dirty="0"/>
              <a:t>Turquía</a:t>
            </a:r>
          </a:p>
          <a:p>
            <a:pPr marL="342900" indent="-342900">
              <a:buFont typeface="+mj-lt"/>
              <a:buAutoNum type="arabicPeriod"/>
            </a:pPr>
            <a:r>
              <a:rPr lang="es-CO" dirty="0"/>
              <a:t>Israel</a:t>
            </a:r>
          </a:p>
          <a:p>
            <a:pPr marL="342900" indent="-342900">
              <a:buFont typeface="+mj-lt"/>
              <a:buAutoNum type="arabicPeriod"/>
            </a:pPr>
            <a:r>
              <a:rPr lang="es-CO" dirty="0"/>
              <a:t>Kuwait</a:t>
            </a:r>
          </a:p>
          <a:p>
            <a:pPr marL="342900" indent="-342900">
              <a:buFont typeface="+mj-lt"/>
              <a:buAutoNum type="arabicPeriod"/>
            </a:pPr>
            <a:r>
              <a:rPr lang="es-CO" dirty="0"/>
              <a:t>Qatar</a:t>
            </a:r>
          </a:p>
          <a:p>
            <a:pPr marL="342900" indent="-342900">
              <a:buFont typeface="+mj-lt"/>
              <a:buAutoNum type="arabicPeriod"/>
            </a:pPr>
            <a:r>
              <a:rPr lang="es-CO" dirty="0"/>
              <a:t>Suecia</a:t>
            </a:r>
          </a:p>
          <a:p>
            <a:pPr marL="342900" indent="-342900">
              <a:buFont typeface="+mj-lt"/>
              <a:buAutoNum type="arabicPeriod"/>
            </a:pPr>
            <a:endParaRPr lang="es-CO" dirty="0"/>
          </a:p>
          <a:p>
            <a:r>
              <a:rPr lang="es-CO" b="1" dirty="0"/>
              <a:t>4 nuevos socios comerciales en exportación de:</a:t>
            </a:r>
          </a:p>
          <a:p>
            <a:endParaRPr lang="es-CO" b="1" dirty="0"/>
          </a:p>
          <a:p>
            <a:pPr marL="342900" indent="-342900">
              <a:buFont typeface="+mj-lt"/>
              <a:buAutoNum type="arabicPeriod"/>
            </a:pPr>
            <a:r>
              <a:rPr lang="es-CO" dirty="0"/>
              <a:t>Cuba (Leches y relacionados)</a:t>
            </a:r>
          </a:p>
          <a:p>
            <a:pPr marL="342900" indent="-342900">
              <a:buFont typeface="+mj-lt"/>
              <a:buAutoNum type="arabicPeriod"/>
            </a:pPr>
            <a:r>
              <a:rPr lang="es-CO" dirty="0"/>
              <a:t>Macedonia (Semillas y frutos oleaginosos; paja y forrajes)</a:t>
            </a:r>
          </a:p>
          <a:p>
            <a:pPr marL="342900" indent="-342900">
              <a:buFont typeface="+mj-lt"/>
              <a:buAutoNum type="arabicPeriod"/>
            </a:pPr>
            <a:r>
              <a:rPr lang="es-CO" dirty="0"/>
              <a:t>Aruba (Azúcares y art. De confitería)</a:t>
            </a:r>
          </a:p>
          <a:p>
            <a:pPr marL="342900" indent="-342900">
              <a:buFont typeface="+mj-lt"/>
              <a:buAutoNum type="arabicPeriod"/>
            </a:pPr>
            <a:r>
              <a:rPr lang="es-CO" dirty="0"/>
              <a:t>Hong Kong (otros productos de origen animal)</a:t>
            </a:r>
          </a:p>
          <a:p>
            <a:pPr marL="342900" indent="-342900">
              <a:buFont typeface="+mj-lt"/>
              <a:buAutoNum type="arabicPeriod"/>
            </a:pPr>
            <a:endParaRPr lang="es-CO" dirty="0"/>
          </a:p>
        </p:txBody>
      </p:sp>
      <p:sp>
        <p:nvSpPr>
          <p:cNvPr id="2" name="CuadroTexto 5">
            <a:extLst>
              <a:ext uri="{FF2B5EF4-FFF2-40B4-BE49-F238E27FC236}">
                <a16:creationId xmlns:a16="http://schemas.microsoft.com/office/drawing/2014/main" id="{85295517-C326-5AF3-2357-C64AD20FCD95}"/>
              </a:ext>
            </a:extLst>
          </p:cNvPr>
          <p:cNvSpPr txBox="1"/>
          <p:nvPr/>
        </p:nvSpPr>
        <p:spPr>
          <a:xfrm>
            <a:off x="209862" y="147409"/>
            <a:ext cx="9050252" cy="707886"/>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CO" sz="2000" dirty="0">
                <a:solidFill>
                  <a:srgbClr val="16435E"/>
                </a:solidFill>
              </a:rPr>
              <a:t>En lo corrido de 2024 (ene-</a:t>
            </a:r>
            <a:r>
              <a:rPr lang="es-CO" sz="2000" dirty="0" err="1">
                <a:solidFill>
                  <a:srgbClr val="16435E"/>
                </a:solidFill>
              </a:rPr>
              <a:t>agos</a:t>
            </a:r>
            <a:r>
              <a:rPr lang="es-CO" sz="2000" dirty="0">
                <a:solidFill>
                  <a:srgbClr val="16435E"/>
                </a:solidFill>
              </a:rPr>
              <a:t>), se identifican 11 nuevos socios comerciales de exportación en el Cauca (diversificación de destino de exportaciones)</a:t>
            </a:r>
            <a:endParaRPr lang="es-ES" sz="2000" dirty="0"/>
          </a:p>
        </p:txBody>
      </p:sp>
      <p:pic>
        <p:nvPicPr>
          <p:cNvPr id="3" name="Imagen 2">
            <a:extLst>
              <a:ext uri="{FF2B5EF4-FFF2-40B4-BE49-F238E27FC236}">
                <a16:creationId xmlns:a16="http://schemas.microsoft.com/office/drawing/2014/main" id="{B83DC751-2CB6-31BB-59AA-6B0AEC19B5A8}"/>
              </a:ext>
            </a:extLst>
          </p:cNvPr>
          <p:cNvPicPr>
            <a:picLocks noChangeAspect="1"/>
          </p:cNvPicPr>
          <p:nvPr/>
        </p:nvPicPr>
        <p:blipFill>
          <a:blip r:embed="rId2"/>
          <a:stretch>
            <a:fillRect/>
          </a:stretch>
        </p:blipFill>
        <p:spPr>
          <a:xfrm>
            <a:off x="449580" y="2039615"/>
            <a:ext cx="2266556" cy="2789607"/>
          </a:xfrm>
          <a:prstGeom prst="rect">
            <a:avLst/>
          </a:prstGeom>
        </p:spPr>
      </p:pic>
      <p:pic>
        <p:nvPicPr>
          <p:cNvPr id="9" name="Imagen 8">
            <a:extLst>
              <a:ext uri="{FF2B5EF4-FFF2-40B4-BE49-F238E27FC236}">
                <a16:creationId xmlns:a16="http://schemas.microsoft.com/office/drawing/2014/main" id="{13E6C318-BD88-D89D-0C92-301056F12A5A}"/>
              </a:ext>
            </a:extLst>
          </p:cNvPr>
          <p:cNvPicPr>
            <a:picLocks noChangeAspect="1"/>
          </p:cNvPicPr>
          <p:nvPr/>
        </p:nvPicPr>
        <p:blipFill>
          <a:blip r:embed="rId3"/>
          <a:srcRect b="22574"/>
          <a:stretch/>
        </p:blipFill>
        <p:spPr>
          <a:xfrm>
            <a:off x="3152775" y="2039615"/>
            <a:ext cx="2270590" cy="2789607"/>
          </a:xfrm>
          <a:prstGeom prst="rect">
            <a:avLst/>
          </a:prstGeom>
        </p:spPr>
      </p:pic>
      <p:sp>
        <p:nvSpPr>
          <p:cNvPr id="11" name="CuadroTexto 1">
            <a:extLst>
              <a:ext uri="{FF2B5EF4-FFF2-40B4-BE49-F238E27FC236}">
                <a16:creationId xmlns:a16="http://schemas.microsoft.com/office/drawing/2014/main" id="{219DEA0E-DD65-E690-CE37-DEB2D2DE1395}"/>
              </a:ext>
            </a:extLst>
          </p:cNvPr>
          <p:cNvSpPr txBox="1"/>
          <p:nvPr/>
        </p:nvSpPr>
        <p:spPr>
          <a:xfrm>
            <a:off x="1504556" y="5139485"/>
            <a:ext cx="2423160" cy="400109"/>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CO" dirty="0">
                <a:solidFill>
                  <a:schemeClr val="bg1">
                    <a:lumMod val="50000"/>
                  </a:schemeClr>
                </a:solidFill>
              </a:rPr>
              <a:t>Fuente: Elaboración propia con datos de</a:t>
            </a:r>
          </a:p>
          <a:p>
            <a:r>
              <a:rPr lang="es-CO" dirty="0">
                <a:solidFill>
                  <a:schemeClr val="bg1">
                    <a:lumMod val="50000"/>
                  </a:schemeClr>
                </a:solidFill>
              </a:rPr>
              <a:t>DIAN-</a:t>
            </a:r>
            <a:r>
              <a:rPr lang="es-CO" dirty="0" err="1">
                <a:solidFill>
                  <a:schemeClr val="bg1">
                    <a:lumMod val="50000"/>
                  </a:schemeClr>
                </a:solidFill>
              </a:rPr>
              <a:t>Legiscomex</a:t>
            </a:r>
            <a:r>
              <a:rPr lang="es-CO" dirty="0">
                <a:solidFill>
                  <a:schemeClr val="bg1">
                    <a:lumMod val="50000"/>
                  </a:schemeClr>
                </a:solidFill>
              </a:rPr>
              <a:t>.</a:t>
            </a:r>
          </a:p>
          <a:p>
            <a:r>
              <a:rPr lang="es-CO" dirty="0">
                <a:solidFill>
                  <a:schemeClr val="bg1">
                    <a:lumMod val="50000"/>
                  </a:schemeClr>
                </a:solidFill>
              </a:rPr>
              <a:t>.</a:t>
            </a:r>
          </a:p>
        </p:txBody>
      </p:sp>
    </p:spTree>
    <p:extLst>
      <p:ext uri="{BB962C8B-B14F-4D97-AF65-F5344CB8AC3E}">
        <p14:creationId xmlns:p14="http://schemas.microsoft.com/office/powerpoint/2010/main" val="3791756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04711" y="450047"/>
            <a:ext cx="8134034" cy="415498"/>
          </a:xfrm>
          <a:prstGeom prst="rect">
            <a:avLst/>
          </a:prstGeom>
          <a:noFill/>
        </p:spPr>
        <p:txBody>
          <a:bodyPr wrap="square" rtlCol="0">
            <a:spAutoFit/>
          </a:bodyPr>
          <a:lstStyle/>
          <a:p>
            <a:r>
              <a:rPr lang="es-ES" sz="2100" dirty="0"/>
              <a:t>La economía distrital de Cali creció +2,9% durante el 2T2024</a:t>
            </a:r>
          </a:p>
        </p:txBody>
      </p:sp>
      <p:sp>
        <p:nvSpPr>
          <p:cNvPr id="3" name="CuadroTexto 2"/>
          <p:cNvSpPr txBox="1"/>
          <p:nvPr/>
        </p:nvSpPr>
        <p:spPr>
          <a:xfrm>
            <a:off x="7069541" y="2268687"/>
            <a:ext cx="1878842" cy="3123932"/>
          </a:xfrm>
          <a:prstGeom prst="rect">
            <a:avLst/>
          </a:prstGeom>
          <a:noFill/>
        </p:spPr>
        <p:txBody>
          <a:bodyPr wrap="square" rtlCol="0">
            <a:spAutoFit/>
          </a:bodyPr>
          <a:lstStyle/>
          <a:p>
            <a:pPr algn="ctr"/>
            <a:r>
              <a:rPr lang="es-ES" sz="1500" b="1" u="sng" dirty="0">
                <a:solidFill>
                  <a:srgbClr val="063149"/>
                </a:solidFill>
              </a:rPr>
              <a:t>Tasas anuales de crecimiento</a:t>
            </a:r>
          </a:p>
          <a:p>
            <a:pPr algn="ctr"/>
            <a:endParaRPr lang="es-ES" sz="1600" b="1" dirty="0">
              <a:solidFill>
                <a:srgbClr val="063149"/>
              </a:solidFill>
            </a:endParaRPr>
          </a:p>
          <a:p>
            <a:pPr algn="ctr"/>
            <a:r>
              <a:rPr lang="es-ES" sz="1700" b="1" dirty="0">
                <a:solidFill>
                  <a:schemeClr val="tx2">
                    <a:lumMod val="50000"/>
                    <a:lumOff val="50000"/>
                  </a:schemeClr>
                </a:solidFill>
              </a:rPr>
              <a:t>Año 2023:</a:t>
            </a:r>
            <a:r>
              <a:rPr lang="es-ES" sz="1700" b="1" dirty="0">
                <a:solidFill>
                  <a:srgbClr val="009900"/>
                </a:solidFill>
              </a:rPr>
              <a:t>+1,0%</a:t>
            </a:r>
          </a:p>
          <a:p>
            <a:pPr algn="ctr"/>
            <a:endParaRPr lang="es-ES" sz="1700" b="1" dirty="0">
              <a:solidFill>
                <a:srgbClr val="009900"/>
              </a:solidFill>
            </a:endParaRPr>
          </a:p>
          <a:p>
            <a:pPr algn="ctr"/>
            <a:r>
              <a:rPr lang="es-ES" sz="1700" b="1" dirty="0">
                <a:solidFill>
                  <a:schemeClr val="tx2">
                    <a:lumMod val="50000"/>
                    <a:lumOff val="50000"/>
                  </a:schemeClr>
                </a:solidFill>
              </a:rPr>
              <a:t>1T2024: </a:t>
            </a:r>
            <a:r>
              <a:rPr lang="es-ES" sz="1700" b="1" dirty="0">
                <a:solidFill>
                  <a:srgbClr val="009900"/>
                </a:solidFill>
              </a:rPr>
              <a:t>+2,6%</a:t>
            </a:r>
          </a:p>
          <a:p>
            <a:pPr algn="ctr"/>
            <a:r>
              <a:rPr lang="es-ES" sz="1700" b="1" dirty="0">
                <a:solidFill>
                  <a:srgbClr val="16435E"/>
                </a:solidFill>
              </a:rPr>
              <a:t>2T2024: </a:t>
            </a:r>
            <a:r>
              <a:rPr lang="es-ES" sz="1700" b="1" dirty="0">
                <a:solidFill>
                  <a:srgbClr val="009900"/>
                </a:solidFill>
              </a:rPr>
              <a:t>+2,9%</a:t>
            </a:r>
          </a:p>
          <a:p>
            <a:pPr algn="ctr"/>
            <a:endParaRPr lang="es-ES" sz="1700" b="1" dirty="0">
              <a:solidFill>
                <a:srgbClr val="009900"/>
              </a:solidFill>
            </a:endParaRPr>
          </a:p>
          <a:p>
            <a:pPr algn="ctr"/>
            <a:r>
              <a:rPr lang="es-ES" sz="1700" b="1" dirty="0">
                <a:solidFill>
                  <a:srgbClr val="4D99CD"/>
                </a:solidFill>
              </a:rPr>
              <a:t>Abril24: </a:t>
            </a:r>
            <a:r>
              <a:rPr lang="es-ES" sz="1700" b="1" dirty="0">
                <a:solidFill>
                  <a:srgbClr val="009900"/>
                </a:solidFill>
              </a:rPr>
              <a:t>+3,5%</a:t>
            </a:r>
          </a:p>
          <a:p>
            <a:pPr algn="ctr"/>
            <a:r>
              <a:rPr lang="es-ES" sz="1700" b="1" dirty="0">
                <a:solidFill>
                  <a:srgbClr val="4D99CD"/>
                </a:solidFill>
              </a:rPr>
              <a:t>May24: </a:t>
            </a:r>
            <a:r>
              <a:rPr lang="es-ES" sz="1700" b="1" dirty="0">
                <a:solidFill>
                  <a:srgbClr val="009900"/>
                </a:solidFill>
              </a:rPr>
              <a:t>+2,4%</a:t>
            </a:r>
          </a:p>
          <a:p>
            <a:pPr algn="ctr"/>
            <a:r>
              <a:rPr lang="es-ES" sz="1700" b="1" dirty="0">
                <a:solidFill>
                  <a:srgbClr val="4D99CD"/>
                </a:solidFill>
              </a:rPr>
              <a:t>Jun24: </a:t>
            </a:r>
            <a:r>
              <a:rPr lang="es-ES" sz="1700" b="1" dirty="0">
                <a:solidFill>
                  <a:srgbClr val="009900"/>
                </a:solidFill>
              </a:rPr>
              <a:t>+2,9%</a:t>
            </a:r>
            <a:endParaRPr lang="es-ES" sz="1600" dirty="0">
              <a:solidFill>
                <a:srgbClr val="009900"/>
              </a:solidFill>
            </a:endParaRPr>
          </a:p>
          <a:p>
            <a:pPr algn="ctr"/>
            <a:endParaRPr lang="es-ES" sz="1500" b="1" dirty="0">
              <a:solidFill>
                <a:srgbClr val="4D99CD"/>
              </a:solidFill>
            </a:endParaRPr>
          </a:p>
        </p:txBody>
      </p:sp>
      <p:sp>
        <p:nvSpPr>
          <p:cNvPr id="10" name="CuadroTexto 6">
            <a:extLst>
              <a:ext uri="{FF2B5EF4-FFF2-40B4-BE49-F238E27FC236}">
                <a16:creationId xmlns:a16="http://schemas.microsoft.com/office/drawing/2014/main" id="{B4DF2F14-2CCB-4AAC-8DD3-C02A35584ECE}"/>
              </a:ext>
            </a:extLst>
          </p:cNvPr>
          <p:cNvSpPr txBox="1"/>
          <p:nvPr/>
        </p:nvSpPr>
        <p:spPr>
          <a:xfrm>
            <a:off x="582263" y="5596321"/>
            <a:ext cx="6214778" cy="1048205"/>
          </a:xfrm>
          <a:prstGeom prst="rect">
            <a:avLst/>
          </a:prstGeom>
          <a:solidFill>
            <a:sysClr val="window" lastClr="FFFFFF"/>
          </a:solidFill>
          <a:ln w="9525" cmpd="sng">
            <a:noFill/>
          </a:ln>
          <a:effectLst/>
        </p:spPr>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200" b="1" i="0" u="none" strike="noStrike" kern="0" cap="none" spc="0" normalizeH="0" baseline="0" noProof="0" dirty="0">
                <a:ln>
                  <a:noFill/>
                </a:ln>
                <a:solidFill>
                  <a:srgbClr val="00B050"/>
                </a:solidFill>
                <a:effectLst/>
                <a:uLnTx/>
                <a:uFillTx/>
                <a:latin typeface="Calibri" panose="020F0502020204030204"/>
                <a:ea typeface="+mn-ea"/>
                <a:cs typeface="+mn-cs"/>
              </a:rPr>
              <a:t>Fuente: Equipo IMAE, Universidad Javeriana Cali y </a:t>
            </a:r>
            <a:r>
              <a:rPr lang="es-CO" sz="1200" b="1" kern="0" dirty="0">
                <a:solidFill>
                  <a:srgbClr val="00B050"/>
                </a:solidFill>
                <a:latin typeface="Calibri" panose="020F0502020204030204"/>
              </a:rPr>
              <a:t>Alcaldía de Cali-Secretaría de Desarrollo Económico</a:t>
            </a:r>
            <a:r>
              <a:rPr kumimoji="0" lang="es-CO" sz="1200" i="0" u="none" strike="noStrike" kern="0" cap="none" spc="0" normalizeH="0" baseline="0" noProof="0" dirty="0">
                <a:ln>
                  <a:noFill/>
                </a:ln>
                <a:solidFill>
                  <a:srgbClr val="00B050"/>
                </a:solidFill>
                <a:effectLst/>
                <a:uLnTx/>
                <a:uFillTx/>
                <a:latin typeface="Calibri" panose="020F0502020204030204"/>
                <a:ea typeface="+mn-ea"/>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200" i="0" u="none" strike="noStrike" kern="0" cap="none" spc="0" normalizeH="0" baseline="0" noProof="0" dirty="0">
                <a:ln>
                  <a:noFill/>
                </a:ln>
                <a:solidFill>
                  <a:srgbClr val="004563"/>
                </a:solidFill>
                <a:effectLst/>
                <a:uLnTx/>
                <a:uFillTx/>
                <a:latin typeface="Calibri" panose="020F0502020204030204"/>
                <a:ea typeface="+mn-ea"/>
                <a:cs typeface="+mn-cs"/>
              </a:rPr>
              <a:t>*Un incremento (disminución) predice una aceleración (desaceleración) de la recuperación del PIB, es decir, un aumento (disminución) del ritmo de crecimiento  de la economía del Distrito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200" i="0" u="none" strike="noStrike" kern="0" cap="none" spc="0" normalizeH="0" baseline="0" noProof="0" dirty="0">
              <a:ln>
                <a:noFill/>
              </a:ln>
              <a:solidFill>
                <a:srgbClr val="004563"/>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200" i="0" u="none" strike="noStrike" kern="0" cap="none" spc="0" normalizeH="0" baseline="0" noProof="0" dirty="0">
                <a:ln>
                  <a:noFill/>
                </a:ln>
                <a:solidFill>
                  <a:srgbClr val="004563"/>
                </a:solidFill>
                <a:effectLst/>
                <a:uLnTx/>
                <a:uFillTx/>
                <a:latin typeface="Calibri" panose="020F0502020204030204"/>
                <a:ea typeface="+mn-ea"/>
                <a:cs typeface="+mn-cs"/>
              </a:rPr>
              <a:t>.</a:t>
            </a:r>
            <a:endParaRPr kumimoji="0" lang="en-US" sz="1200" i="0" u="none" strike="noStrike" kern="0" cap="none" spc="0" normalizeH="0" baseline="0" noProof="0" dirty="0">
              <a:ln>
                <a:noFill/>
              </a:ln>
              <a:solidFill>
                <a:srgbClr val="004563"/>
              </a:solidFill>
              <a:effectLst/>
              <a:uLnTx/>
              <a:uFillTx/>
              <a:latin typeface="Calibri" panose="020F0502020204030204"/>
              <a:ea typeface="+mn-ea"/>
              <a:cs typeface="+mn-cs"/>
            </a:endParaRPr>
          </a:p>
        </p:txBody>
      </p:sp>
      <p:sp>
        <p:nvSpPr>
          <p:cNvPr id="24" name="Rectángulo: esquinas redondeadas 23">
            <a:extLst>
              <a:ext uri="{FF2B5EF4-FFF2-40B4-BE49-F238E27FC236}">
                <a16:creationId xmlns:a16="http://schemas.microsoft.com/office/drawing/2014/main" id="{CF92DA9E-B0AD-4E56-A22E-D0A72C5FD046}"/>
              </a:ext>
            </a:extLst>
          </p:cNvPr>
          <p:cNvSpPr/>
          <p:nvPr/>
        </p:nvSpPr>
        <p:spPr>
          <a:xfrm>
            <a:off x="7008125" y="2004916"/>
            <a:ext cx="1878842" cy="3218112"/>
          </a:xfrm>
          <a:prstGeom prst="roundRect">
            <a:avLst/>
          </a:prstGeom>
          <a:noFill/>
          <a:ln w="12700">
            <a:solidFill>
              <a:srgbClr val="16435E"/>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34E997F4-99B2-47A5-A62E-89E8DEA97EF8}"/>
              </a:ext>
            </a:extLst>
          </p:cNvPr>
          <p:cNvPicPr>
            <a:picLocks noChangeAspect="1"/>
          </p:cNvPicPr>
          <p:nvPr/>
        </p:nvPicPr>
        <p:blipFill>
          <a:blip r:embed="rId3"/>
          <a:srcRect l="2463" r="4433" b="3818"/>
          <a:stretch/>
        </p:blipFill>
        <p:spPr>
          <a:xfrm>
            <a:off x="760140" y="2003493"/>
            <a:ext cx="6036901" cy="3300415"/>
          </a:xfrm>
          <a:prstGeom prst="rect">
            <a:avLst/>
          </a:prstGeom>
        </p:spPr>
      </p:pic>
    </p:spTree>
    <p:extLst>
      <p:ext uri="{BB962C8B-B14F-4D97-AF65-F5344CB8AC3E}">
        <p14:creationId xmlns:p14="http://schemas.microsoft.com/office/powerpoint/2010/main" val="42900470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CB511FA-4F90-4E6D-BA10-04A48CE1834C}"/>
              </a:ext>
            </a:extLst>
          </p:cNvPr>
          <p:cNvSpPr txBox="1"/>
          <p:nvPr/>
        </p:nvSpPr>
        <p:spPr>
          <a:xfrm>
            <a:off x="594360" y="162869"/>
            <a:ext cx="8031480" cy="400110"/>
          </a:xfrm>
          <a:prstGeom prst="rect">
            <a:avLst/>
          </a:prstGeom>
          <a:solidFill>
            <a:schemeClr val="accent3">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s-ES" sz="2000" dirty="0">
                <a:solidFill>
                  <a:srgbClr val="16435E"/>
                </a:solidFill>
              </a:rPr>
              <a:t>Señales mixtas: Precio del café y petróleo (Brent)</a:t>
            </a:r>
          </a:p>
        </p:txBody>
      </p:sp>
      <p:sp>
        <p:nvSpPr>
          <p:cNvPr id="4" name="Rectángulo 3">
            <a:extLst>
              <a:ext uri="{FF2B5EF4-FFF2-40B4-BE49-F238E27FC236}">
                <a16:creationId xmlns:a16="http://schemas.microsoft.com/office/drawing/2014/main" id="{A06DD0D2-BAB9-4D4F-B172-3D220570B3D7}"/>
              </a:ext>
            </a:extLst>
          </p:cNvPr>
          <p:cNvSpPr/>
          <p:nvPr/>
        </p:nvSpPr>
        <p:spPr>
          <a:xfrm>
            <a:off x="1418530" y="6614218"/>
            <a:ext cx="5883772" cy="246221"/>
          </a:xfrm>
          <a:prstGeom prst="rect">
            <a:avLst/>
          </a:prstGeom>
        </p:spPr>
        <p:txBody>
          <a:bodyPr wrap="square">
            <a:spAutoFit/>
          </a:bodyPr>
          <a:lstStyle/>
          <a:p>
            <a:pPr algn="ctr"/>
            <a:r>
              <a:rPr lang="es-ES" sz="1000" dirty="0">
                <a:solidFill>
                  <a:srgbClr val="16435E"/>
                </a:solidFill>
                <a:latin typeface="Calibri" panose="020F0502020204030204" pitchFamily="34" charset="0"/>
              </a:rPr>
              <a:t>Fuente: Elaboración propia con datos de la Federación Nacional de Cafeteros de Colombia y Banco Mundial.</a:t>
            </a:r>
            <a:endParaRPr lang="es-CO" sz="1000" dirty="0">
              <a:solidFill>
                <a:srgbClr val="16435E"/>
              </a:solidFill>
            </a:endParaRPr>
          </a:p>
        </p:txBody>
      </p:sp>
      <p:pic>
        <p:nvPicPr>
          <p:cNvPr id="5" name="Imagen 4">
            <a:extLst>
              <a:ext uri="{FF2B5EF4-FFF2-40B4-BE49-F238E27FC236}">
                <a16:creationId xmlns:a16="http://schemas.microsoft.com/office/drawing/2014/main" id="{EDB6AE4B-889B-5597-1B98-958D85089D7A}"/>
              </a:ext>
            </a:extLst>
          </p:cNvPr>
          <p:cNvPicPr>
            <a:picLocks noChangeAspect="1"/>
          </p:cNvPicPr>
          <p:nvPr/>
        </p:nvPicPr>
        <p:blipFill>
          <a:blip r:embed="rId2"/>
          <a:stretch>
            <a:fillRect/>
          </a:stretch>
        </p:blipFill>
        <p:spPr>
          <a:xfrm>
            <a:off x="594360" y="741457"/>
            <a:ext cx="7532112" cy="2569191"/>
          </a:xfrm>
          <a:prstGeom prst="rect">
            <a:avLst/>
          </a:prstGeom>
        </p:spPr>
      </p:pic>
      <p:pic>
        <p:nvPicPr>
          <p:cNvPr id="6" name="Imagen 5">
            <a:extLst>
              <a:ext uri="{FF2B5EF4-FFF2-40B4-BE49-F238E27FC236}">
                <a16:creationId xmlns:a16="http://schemas.microsoft.com/office/drawing/2014/main" id="{A783DA2B-9005-0896-B27D-66A044F99D98}"/>
              </a:ext>
            </a:extLst>
          </p:cNvPr>
          <p:cNvPicPr>
            <a:picLocks noChangeAspect="1"/>
          </p:cNvPicPr>
          <p:nvPr/>
        </p:nvPicPr>
        <p:blipFill>
          <a:blip r:embed="rId3"/>
          <a:stretch>
            <a:fillRect/>
          </a:stretch>
        </p:blipFill>
        <p:spPr>
          <a:xfrm>
            <a:off x="1814750" y="3310648"/>
            <a:ext cx="5091331" cy="3139016"/>
          </a:xfrm>
          <a:prstGeom prst="rect">
            <a:avLst/>
          </a:prstGeom>
        </p:spPr>
      </p:pic>
    </p:spTree>
    <p:extLst>
      <p:ext uri="{BB962C8B-B14F-4D97-AF65-F5344CB8AC3E}">
        <p14:creationId xmlns:p14="http://schemas.microsoft.com/office/powerpoint/2010/main" val="41187807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55F08-8256-A384-9BC6-F13DB4C0BC6F}"/>
            </a:ext>
          </a:extLst>
        </p:cNvPr>
        <p:cNvGrpSpPr/>
        <p:nvPr/>
      </p:nvGrpSpPr>
      <p:grpSpPr>
        <a:xfrm>
          <a:off x="0" y="0"/>
          <a:ext cx="0" cy="0"/>
          <a:chOff x="0" y="0"/>
          <a:chExt cx="0" cy="0"/>
        </a:xfrm>
      </p:grpSpPr>
      <p:sp>
        <p:nvSpPr>
          <p:cNvPr id="2" name="CuadroTexto 5">
            <a:extLst>
              <a:ext uri="{FF2B5EF4-FFF2-40B4-BE49-F238E27FC236}">
                <a16:creationId xmlns:a16="http://schemas.microsoft.com/office/drawing/2014/main" id="{6F8DE460-A12F-033F-6435-400009B29BD3}"/>
              </a:ext>
            </a:extLst>
          </p:cNvPr>
          <p:cNvSpPr txBox="1"/>
          <p:nvPr/>
        </p:nvSpPr>
        <p:spPr>
          <a:xfrm>
            <a:off x="537029" y="304801"/>
            <a:ext cx="8606971" cy="738664"/>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2100" b="0" dirty="0"/>
              <a:t>Resultados Índice Departamental de internacionalización (IDI) 2023</a:t>
            </a:r>
          </a:p>
          <a:p>
            <a:r>
              <a:rPr lang="es-CO" sz="2100" b="0" dirty="0"/>
              <a:t>Grado de apertura: Cauca 9,8% en 2023</a:t>
            </a:r>
            <a:endParaRPr lang="es-ES" sz="2100" b="0" dirty="0"/>
          </a:p>
        </p:txBody>
      </p:sp>
      <p:pic>
        <p:nvPicPr>
          <p:cNvPr id="4" name="Imagen 3">
            <a:extLst>
              <a:ext uri="{FF2B5EF4-FFF2-40B4-BE49-F238E27FC236}">
                <a16:creationId xmlns:a16="http://schemas.microsoft.com/office/drawing/2014/main" id="{F96AC1C5-CCA8-B149-842A-6EAA6BA0421E}"/>
              </a:ext>
            </a:extLst>
          </p:cNvPr>
          <p:cNvPicPr>
            <a:picLocks noChangeAspect="1"/>
          </p:cNvPicPr>
          <p:nvPr/>
        </p:nvPicPr>
        <p:blipFill>
          <a:blip r:embed="rId3"/>
          <a:stretch>
            <a:fillRect/>
          </a:stretch>
        </p:blipFill>
        <p:spPr>
          <a:xfrm>
            <a:off x="641262" y="1409433"/>
            <a:ext cx="5248997" cy="5287628"/>
          </a:xfrm>
          <a:prstGeom prst="rect">
            <a:avLst/>
          </a:prstGeom>
        </p:spPr>
      </p:pic>
      <p:sp>
        <p:nvSpPr>
          <p:cNvPr id="5" name="CuadroTexto 4">
            <a:extLst>
              <a:ext uri="{FF2B5EF4-FFF2-40B4-BE49-F238E27FC236}">
                <a16:creationId xmlns:a16="http://schemas.microsoft.com/office/drawing/2014/main" id="{23BE675C-B331-2570-1553-5C2EFA1CB67C}"/>
              </a:ext>
            </a:extLst>
          </p:cNvPr>
          <p:cNvSpPr txBox="1"/>
          <p:nvPr/>
        </p:nvSpPr>
        <p:spPr>
          <a:xfrm>
            <a:off x="5870815" y="1529673"/>
            <a:ext cx="3048785" cy="954107"/>
          </a:xfrm>
          <a:prstGeom prst="rect">
            <a:avLst/>
          </a:prstGeom>
          <a:solidFill>
            <a:schemeClr val="bg2">
              <a:lumMod val="95000"/>
            </a:schemeClr>
          </a:solidFill>
        </p:spPr>
        <p:txBody>
          <a:bodyPr wrap="square">
            <a:spAutoFit/>
          </a:bodyPr>
          <a:lstStyle/>
          <a:p>
            <a:pPr algn="ctr"/>
            <a:r>
              <a:rPr lang="es-CO" sz="1400" dirty="0"/>
              <a:t>En 2023, Cauca logró una puntuación de </a:t>
            </a:r>
            <a:r>
              <a:rPr lang="es-CO" sz="1400" b="1" dirty="0"/>
              <a:t>2.37 en el IDI</a:t>
            </a:r>
            <a:r>
              <a:rPr lang="es-CO" sz="1400" dirty="0"/>
              <a:t>, ubicándolo en la </a:t>
            </a:r>
            <a:r>
              <a:rPr lang="es-CO" sz="1400" b="1" dirty="0"/>
              <a:t>posición 14 a nivel nacional. </a:t>
            </a:r>
          </a:p>
        </p:txBody>
      </p:sp>
      <p:pic>
        <p:nvPicPr>
          <p:cNvPr id="7" name="Imagen 6">
            <a:extLst>
              <a:ext uri="{FF2B5EF4-FFF2-40B4-BE49-F238E27FC236}">
                <a16:creationId xmlns:a16="http://schemas.microsoft.com/office/drawing/2014/main" id="{E520D5FA-F5AA-A37B-FB8A-FA884ACE3044}"/>
              </a:ext>
            </a:extLst>
          </p:cNvPr>
          <p:cNvPicPr>
            <a:picLocks noChangeAspect="1"/>
          </p:cNvPicPr>
          <p:nvPr/>
        </p:nvPicPr>
        <p:blipFill>
          <a:blip r:embed="rId4"/>
          <a:stretch>
            <a:fillRect/>
          </a:stretch>
        </p:blipFill>
        <p:spPr>
          <a:xfrm>
            <a:off x="641263" y="1188548"/>
            <a:ext cx="4047743" cy="137503"/>
          </a:xfrm>
          <a:prstGeom prst="rect">
            <a:avLst/>
          </a:prstGeom>
        </p:spPr>
      </p:pic>
      <p:sp>
        <p:nvSpPr>
          <p:cNvPr id="8" name="CuadroTexto 2">
            <a:extLst>
              <a:ext uri="{FF2B5EF4-FFF2-40B4-BE49-F238E27FC236}">
                <a16:creationId xmlns:a16="http://schemas.microsoft.com/office/drawing/2014/main" id="{A1F579F9-9068-7622-80AE-6966B6C14F4A}"/>
              </a:ext>
            </a:extLst>
          </p:cNvPr>
          <p:cNvSpPr txBox="1"/>
          <p:nvPr/>
        </p:nvSpPr>
        <p:spPr>
          <a:xfrm>
            <a:off x="4507072" y="6537922"/>
            <a:ext cx="4515008" cy="202984"/>
          </a:xfrm>
          <a:prstGeom prst="rect">
            <a:avLst/>
          </a:prstGeom>
          <a:solidFill>
            <a:schemeClr val="bg2">
              <a:lumMod val="9500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s-CO" sz="800" b="1" dirty="0">
                <a:solidFill>
                  <a:srgbClr val="004563"/>
                </a:solidFill>
                <a:effectLst/>
                <a:latin typeface="+mn-lt"/>
                <a:ea typeface="+mn-ea"/>
                <a:cs typeface="+mn-cs"/>
              </a:rPr>
              <a:t>Fuente:</a:t>
            </a:r>
            <a:r>
              <a:rPr lang="es-CO" sz="800" b="1" baseline="0" dirty="0">
                <a:solidFill>
                  <a:srgbClr val="004563"/>
                </a:solidFill>
                <a:effectLst/>
                <a:latin typeface="+mn-lt"/>
                <a:ea typeface="+mn-ea"/>
                <a:cs typeface="+mn-cs"/>
              </a:rPr>
              <a:t> Datos tomados del Ministerio de Comercio, industria y Turismo-Informe IDI 2023.</a:t>
            </a:r>
          </a:p>
        </p:txBody>
      </p:sp>
      <p:sp>
        <p:nvSpPr>
          <p:cNvPr id="9" name="Rectángulo: esquinas redondeadas 8">
            <a:extLst>
              <a:ext uri="{FF2B5EF4-FFF2-40B4-BE49-F238E27FC236}">
                <a16:creationId xmlns:a16="http://schemas.microsoft.com/office/drawing/2014/main" id="{DDBCB626-9301-FB53-92D6-7238481004D3}"/>
              </a:ext>
            </a:extLst>
          </p:cNvPr>
          <p:cNvSpPr/>
          <p:nvPr/>
        </p:nvSpPr>
        <p:spPr>
          <a:xfrm>
            <a:off x="815340" y="3596640"/>
            <a:ext cx="4747260" cy="202984"/>
          </a:xfrm>
          <a:prstGeom prst="roundRect">
            <a:avLst/>
          </a:prstGeom>
          <a:noFill/>
          <a:ln w="19050">
            <a:solidFill>
              <a:schemeClr val="accent6">
                <a:lumMod val="75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CFEAEF25-211B-F2FF-19EA-624EFF2CA8A0}"/>
              </a:ext>
            </a:extLst>
          </p:cNvPr>
          <p:cNvSpPr txBox="1"/>
          <p:nvPr/>
        </p:nvSpPr>
        <p:spPr>
          <a:xfrm>
            <a:off x="5880537" y="2904142"/>
            <a:ext cx="3048785" cy="1384995"/>
          </a:xfrm>
          <a:prstGeom prst="rect">
            <a:avLst/>
          </a:prstGeom>
          <a:solidFill>
            <a:schemeClr val="bg2">
              <a:lumMod val="95000"/>
            </a:schemeClr>
          </a:solidFill>
        </p:spPr>
        <p:txBody>
          <a:bodyPr wrap="square">
            <a:spAutoFit/>
          </a:bodyPr>
          <a:lstStyle/>
          <a:p>
            <a:pPr algn="ctr"/>
            <a:r>
              <a:rPr lang="es-CO" sz="1400" dirty="0"/>
              <a:t>En términos de internacionalización, esta puntuación coloca a Cauca en un </a:t>
            </a:r>
            <a:r>
              <a:rPr lang="es-CO" sz="1400" b="1" dirty="0">
                <a:solidFill>
                  <a:srgbClr val="337FB3"/>
                </a:solidFill>
              </a:rPr>
              <a:t>nivel intermedio-bajo </a:t>
            </a:r>
            <a:r>
              <a:rPr lang="es-CO" sz="1400" dirty="0">
                <a:solidFill>
                  <a:srgbClr val="337FB3"/>
                </a:solidFill>
              </a:rPr>
              <a:t>lo cual indica que enfrenta desafíos significativos para integrarse plenamente en la economía global</a:t>
            </a:r>
            <a:r>
              <a:rPr lang="es-CO" sz="1400" dirty="0"/>
              <a:t>. </a:t>
            </a:r>
          </a:p>
        </p:txBody>
      </p:sp>
      <p:sp>
        <p:nvSpPr>
          <p:cNvPr id="13" name="CuadroTexto 12">
            <a:extLst>
              <a:ext uri="{FF2B5EF4-FFF2-40B4-BE49-F238E27FC236}">
                <a16:creationId xmlns:a16="http://schemas.microsoft.com/office/drawing/2014/main" id="{89F6CF74-4C74-13F0-F039-EE6DC1BA4183}"/>
              </a:ext>
            </a:extLst>
          </p:cNvPr>
          <p:cNvSpPr txBox="1"/>
          <p:nvPr/>
        </p:nvSpPr>
        <p:spPr>
          <a:xfrm>
            <a:off x="5884073" y="4770818"/>
            <a:ext cx="3048785" cy="1169551"/>
          </a:xfrm>
          <a:prstGeom prst="rect">
            <a:avLst/>
          </a:prstGeom>
          <a:solidFill>
            <a:schemeClr val="bg2">
              <a:lumMod val="95000"/>
            </a:schemeClr>
          </a:solidFill>
        </p:spPr>
        <p:txBody>
          <a:bodyPr wrap="square">
            <a:spAutoFit/>
          </a:bodyPr>
          <a:lstStyle/>
          <a:p>
            <a:pPr algn="ctr"/>
            <a:r>
              <a:rPr lang="es-CO" sz="1400" dirty="0"/>
              <a:t>Comparado con el año 2022, Cauca descendió </a:t>
            </a:r>
            <a:r>
              <a:rPr lang="es-CO" sz="1400" b="1" dirty="0"/>
              <a:t>dos posiciones</a:t>
            </a:r>
            <a:r>
              <a:rPr lang="es-CO" sz="1400" dirty="0"/>
              <a:t>, lo que sugiere que el Cauca ha enfrentado dificultades adicionales en aspectos clave de su internacionalización.</a:t>
            </a:r>
          </a:p>
        </p:txBody>
      </p:sp>
    </p:spTree>
    <p:extLst>
      <p:ext uri="{BB962C8B-B14F-4D97-AF65-F5344CB8AC3E}">
        <p14:creationId xmlns:p14="http://schemas.microsoft.com/office/powerpoint/2010/main" val="840361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AE7CB-ED23-5AB4-51C6-F3556374A951}"/>
            </a:ext>
          </a:extLst>
        </p:cNvPr>
        <p:cNvGrpSpPr/>
        <p:nvPr/>
      </p:nvGrpSpPr>
      <p:grpSpPr>
        <a:xfrm>
          <a:off x="0" y="0"/>
          <a:ext cx="0" cy="0"/>
          <a:chOff x="0" y="0"/>
          <a:chExt cx="0" cy="0"/>
        </a:xfrm>
      </p:grpSpPr>
      <p:sp>
        <p:nvSpPr>
          <p:cNvPr id="2" name="CuadroTexto 5">
            <a:extLst>
              <a:ext uri="{FF2B5EF4-FFF2-40B4-BE49-F238E27FC236}">
                <a16:creationId xmlns:a16="http://schemas.microsoft.com/office/drawing/2014/main" id="{3905DF20-1889-DEC0-565E-A72FC8B971C2}"/>
              </a:ext>
            </a:extLst>
          </p:cNvPr>
          <p:cNvSpPr txBox="1"/>
          <p:nvPr/>
        </p:nvSpPr>
        <p:spPr>
          <a:xfrm>
            <a:off x="537212" y="482511"/>
            <a:ext cx="8606788" cy="43088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2100" b="0" dirty="0"/>
              <a:t>Resultados del Índice Departamental de internacionalización 2023</a:t>
            </a:r>
            <a:endParaRPr lang="es-ES" sz="2100" b="0" dirty="0"/>
          </a:p>
        </p:txBody>
      </p:sp>
      <p:sp>
        <p:nvSpPr>
          <p:cNvPr id="8" name="CuadroTexto 2">
            <a:extLst>
              <a:ext uri="{FF2B5EF4-FFF2-40B4-BE49-F238E27FC236}">
                <a16:creationId xmlns:a16="http://schemas.microsoft.com/office/drawing/2014/main" id="{C0C9F090-0466-468C-91A5-C54759DFF473}"/>
              </a:ext>
            </a:extLst>
          </p:cNvPr>
          <p:cNvSpPr txBox="1"/>
          <p:nvPr/>
        </p:nvSpPr>
        <p:spPr>
          <a:xfrm>
            <a:off x="4507072" y="6537922"/>
            <a:ext cx="4515008" cy="202984"/>
          </a:xfrm>
          <a:prstGeom prst="rect">
            <a:avLst/>
          </a:prstGeom>
          <a:solidFill>
            <a:schemeClr val="bg2">
              <a:lumMod val="95000"/>
            </a:schemeClr>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s-CO" sz="800" b="1" dirty="0">
                <a:solidFill>
                  <a:srgbClr val="004563"/>
                </a:solidFill>
                <a:effectLst/>
                <a:latin typeface="+mn-lt"/>
                <a:ea typeface="+mn-ea"/>
                <a:cs typeface="+mn-cs"/>
              </a:rPr>
              <a:t>Fuente:</a:t>
            </a:r>
            <a:r>
              <a:rPr lang="es-CO" sz="800" b="1" baseline="0" dirty="0">
                <a:solidFill>
                  <a:srgbClr val="004563"/>
                </a:solidFill>
                <a:effectLst/>
                <a:latin typeface="+mn-lt"/>
                <a:ea typeface="+mn-ea"/>
                <a:cs typeface="+mn-cs"/>
              </a:rPr>
              <a:t> Datos tomados del Ministerio de Comercio, industria y Turismo-Informe IDI 2023.</a:t>
            </a:r>
          </a:p>
        </p:txBody>
      </p:sp>
      <p:sp>
        <p:nvSpPr>
          <p:cNvPr id="10" name="CuadroTexto 9">
            <a:extLst>
              <a:ext uri="{FF2B5EF4-FFF2-40B4-BE49-F238E27FC236}">
                <a16:creationId xmlns:a16="http://schemas.microsoft.com/office/drawing/2014/main" id="{06A3C3F2-EDFC-F512-D564-6F7698E04023}"/>
              </a:ext>
            </a:extLst>
          </p:cNvPr>
          <p:cNvSpPr txBox="1"/>
          <p:nvPr/>
        </p:nvSpPr>
        <p:spPr>
          <a:xfrm>
            <a:off x="410347" y="1600893"/>
            <a:ext cx="8323306" cy="4678204"/>
          </a:xfrm>
          <a:prstGeom prst="rect">
            <a:avLst/>
          </a:prstGeom>
          <a:solidFill>
            <a:schemeClr val="bg2">
              <a:lumMod val="95000"/>
            </a:schemeClr>
          </a:solidFill>
        </p:spPr>
        <p:txBody>
          <a:bodyPr wrap="square">
            <a:spAutoFit/>
          </a:bodyPr>
          <a:lstStyle/>
          <a:p>
            <a:pPr marL="285750" indent="-285750">
              <a:buFont typeface="Courier New" panose="02070309020205020404" pitchFamily="49" charset="0"/>
              <a:buChar char="o"/>
            </a:pPr>
            <a:r>
              <a:rPr lang="es-CO" sz="1600" dirty="0"/>
              <a:t>Cauca perdió cinco posiciones en indicadores de gestión respecto al año 2022 en esta categoría, lo que sugiere que existen retos importantes para generar iniciativas de gestión más efectivas:</a:t>
            </a:r>
          </a:p>
          <a:p>
            <a:pPr marL="285750" indent="-285750" algn="ctr">
              <a:buFont typeface="Courier New" panose="02070309020205020404" pitchFamily="49" charset="0"/>
              <a:buChar char="o"/>
            </a:pPr>
            <a:endParaRPr lang="es-CO" sz="1600" dirty="0"/>
          </a:p>
          <a:p>
            <a:pPr marL="285750" indent="-285750">
              <a:buFont typeface="Wingdings" pitchFamily="2" charset="2"/>
              <a:buChar char="§"/>
            </a:pPr>
            <a:r>
              <a:rPr lang="es-CO" sz="1600" dirty="0"/>
              <a:t>Políticas, infraestructura, apoyo institucional y acceso a recursos para fomentar la conexión con mercados internacionales.</a:t>
            </a:r>
          </a:p>
          <a:p>
            <a:pPr marL="285750" indent="-285750">
              <a:buFont typeface="Courier New" panose="02070309020205020404" pitchFamily="49" charset="0"/>
              <a:buChar char="o"/>
            </a:pPr>
            <a:endParaRPr lang="es-CO" sz="1600" dirty="0"/>
          </a:p>
          <a:p>
            <a:pPr marL="285750" indent="-285750">
              <a:buFont typeface="Courier New" panose="02070309020205020404" pitchFamily="49" charset="0"/>
              <a:buChar char="o"/>
            </a:pPr>
            <a:r>
              <a:rPr lang="es-CO" sz="1600" dirty="0"/>
              <a:t>El departamento del  Cauca tiene un buen aprovechamiento de las zonas francas en lo relacionado con exportaciones desde estas zonas. </a:t>
            </a:r>
          </a:p>
          <a:p>
            <a:pPr marL="285750" indent="-285750">
              <a:buFont typeface="Courier New" panose="02070309020205020404" pitchFamily="49" charset="0"/>
              <a:buChar char="o"/>
            </a:pPr>
            <a:endParaRPr lang="es-CO" sz="1600" dirty="0"/>
          </a:p>
          <a:p>
            <a:pPr marL="285750" indent="-285750">
              <a:buFont typeface="Courier New" panose="02070309020205020404" pitchFamily="49" charset="0"/>
              <a:buChar char="o"/>
            </a:pPr>
            <a:r>
              <a:rPr lang="es-CO" sz="1600" dirty="0"/>
              <a:t>Comercio internacional más diversificado por bienes y destino de exportación, en comparación con otros departamentos.</a:t>
            </a:r>
          </a:p>
          <a:p>
            <a:endParaRPr lang="es-CO" sz="1600" dirty="0"/>
          </a:p>
          <a:p>
            <a:pPr marL="285750" indent="-285750">
              <a:buFont typeface="Courier New" panose="02070309020205020404" pitchFamily="49" charset="0"/>
              <a:buChar char="o"/>
            </a:pPr>
            <a:r>
              <a:rPr lang="es-CO" sz="1600" dirty="0"/>
              <a:t>Aunque existen políticas y programas internos. (apoyo a la internacionalización a nivel local), estos aún no se traducen en niveles significativos de exportaciones, inversión extranjera o presencia en mercados internacionales.</a:t>
            </a:r>
          </a:p>
          <a:p>
            <a:endParaRPr lang="es-CO" sz="1400" dirty="0"/>
          </a:p>
          <a:p>
            <a:endParaRPr lang="es-CO" sz="1400" dirty="0"/>
          </a:p>
          <a:p>
            <a:endParaRPr lang="es-CO" sz="1400" dirty="0"/>
          </a:p>
        </p:txBody>
      </p:sp>
    </p:spTree>
    <p:extLst>
      <p:ext uri="{BB962C8B-B14F-4D97-AF65-F5344CB8AC3E}">
        <p14:creationId xmlns:p14="http://schemas.microsoft.com/office/powerpoint/2010/main" val="22298567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63E0E65-A46C-9AF0-6F72-419C98DC8BF0}"/>
              </a:ext>
            </a:extLst>
          </p:cNvPr>
          <p:cNvSpPr txBox="1">
            <a:spLocks noChangeArrowheads="1"/>
          </p:cNvSpPr>
          <p:nvPr/>
        </p:nvSpPr>
        <p:spPr bwMode="auto">
          <a:xfrm>
            <a:off x="4336473" y="495147"/>
            <a:ext cx="45442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FontTx/>
              <a:buNone/>
            </a:pPr>
            <a:r>
              <a:rPr lang="es-CO" altLang="es-CO" sz="2400" dirty="0">
                <a:solidFill>
                  <a:srgbClr val="337FB3"/>
                </a:solidFill>
              </a:rPr>
              <a:t>Retos y oportunidades</a:t>
            </a:r>
          </a:p>
        </p:txBody>
      </p:sp>
      <p:sp>
        <p:nvSpPr>
          <p:cNvPr id="3" name="CuadroTexto 2">
            <a:extLst>
              <a:ext uri="{FF2B5EF4-FFF2-40B4-BE49-F238E27FC236}">
                <a16:creationId xmlns:a16="http://schemas.microsoft.com/office/drawing/2014/main" id="{6DE40E9F-C81A-CF7B-B539-287C0A514A01}"/>
              </a:ext>
            </a:extLst>
          </p:cNvPr>
          <p:cNvSpPr txBox="1"/>
          <p:nvPr/>
        </p:nvSpPr>
        <p:spPr>
          <a:xfrm>
            <a:off x="3930733" y="1186631"/>
            <a:ext cx="5213267" cy="5355312"/>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s-ES"/>
            </a:defPPr>
            <a:lvl1pPr marL="285750" lvl="0" indent="-285750">
              <a:buFont typeface="Arial" panose="020B0604020202020204" pitchFamily="34" charset="0"/>
              <a:buChar char="•"/>
              <a:defRPr>
                <a:solidFill>
                  <a:schemeClr val="accent2"/>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defRPr/>
            </a:pPr>
            <a:r>
              <a:rPr lang="es-CO" dirty="0"/>
              <a:t>.</a:t>
            </a:r>
          </a:p>
          <a:p>
            <a:pPr eaLnBrk="1" fontAlgn="auto" hangingPunct="1">
              <a:spcBef>
                <a:spcPts val="0"/>
              </a:spcBef>
              <a:spcAft>
                <a:spcPts val="0"/>
              </a:spcAft>
              <a:defRPr/>
            </a:pPr>
            <a:r>
              <a:rPr lang="es-CO" sz="1800" dirty="0"/>
              <a:t>La violencia se ha agudizado en los últimos meses en el departamento: primer lugar en número de hechos violentos: 329 enero-sept.-24. M</a:t>
            </a:r>
            <a:r>
              <a:rPr lang="es-CO" dirty="0"/>
              <a:t>ás de  30 mil personas afectas- 213% mas en relación con 2023</a:t>
            </a:r>
            <a:endParaRPr lang="es-CO" sz="1800" dirty="0"/>
          </a:p>
          <a:p>
            <a:pPr marL="0" indent="0" eaLnBrk="1" fontAlgn="auto" hangingPunct="1">
              <a:spcBef>
                <a:spcPts val="0"/>
              </a:spcBef>
              <a:spcAft>
                <a:spcPts val="0"/>
              </a:spcAft>
              <a:buNone/>
              <a:defRPr/>
            </a:pPr>
            <a:endParaRPr lang="es-CO" sz="1800" dirty="0"/>
          </a:p>
          <a:p>
            <a:pPr eaLnBrk="1" fontAlgn="auto" hangingPunct="1">
              <a:spcBef>
                <a:spcPts val="0"/>
              </a:spcBef>
              <a:spcAft>
                <a:spcPts val="0"/>
              </a:spcAft>
              <a:defRPr/>
            </a:pPr>
            <a:r>
              <a:rPr lang="es-CO" dirty="0"/>
              <a:t>Los bloqueos en la vía panamericana impacta la internacionalización y la economía regional. Enero-Agosto 2024 se presentaron 49 bloqueos</a:t>
            </a:r>
          </a:p>
          <a:p>
            <a:pPr eaLnBrk="1" fontAlgn="auto" hangingPunct="1">
              <a:spcBef>
                <a:spcPts val="0"/>
              </a:spcBef>
              <a:spcAft>
                <a:spcPts val="0"/>
              </a:spcAft>
              <a:defRPr/>
            </a:pPr>
            <a:endParaRPr lang="es-CO" dirty="0"/>
          </a:p>
          <a:p>
            <a:pPr>
              <a:defRPr/>
            </a:pPr>
            <a:r>
              <a:rPr lang="es-CO" sz="1800" dirty="0"/>
              <a:t>Como positivo se evidencia que las empresas que operan en las zonas francas han aprovechado bien los beneficios para el comercio exterior.</a:t>
            </a:r>
          </a:p>
          <a:p>
            <a:pPr marL="0" indent="0">
              <a:buNone/>
              <a:defRPr/>
            </a:pPr>
            <a:endParaRPr lang="es-CO" sz="1800" dirty="0"/>
          </a:p>
          <a:p>
            <a:pPr>
              <a:defRPr/>
            </a:pPr>
            <a:r>
              <a:rPr lang="es-CO" dirty="0"/>
              <a:t>Oportunidad de desarrollo del sector agrícola.</a:t>
            </a:r>
          </a:p>
          <a:p>
            <a:pPr eaLnBrk="1" fontAlgn="auto" hangingPunct="1">
              <a:spcBef>
                <a:spcPts val="0"/>
              </a:spcBef>
              <a:spcAft>
                <a:spcPts val="0"/>
              </a:spcAft>
              <a:defRPr/>
            </a:pPr>
            <a:endParaRPr lang="es-CO" dirty="0"/>
          </a:p>
        </p:txBody>
      </p:sp>
    </p:spTree>
    <p:extLst>
      <p:ext uri="{BB962C8B-B14F-4D97-AF65-F5344CB8AC3E}">
        <p14:creationId xmlns:p14="http://schemas.microsoft.com/office/powerpoint/2010/main" val="3311096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09270FF-CA89-63B9-A1E6-8E0738216FF8}"/>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EE815DA1-B9AE-B987-3AB2-251AFF747A26}"/>
              </a:ext>
            </a:extLst>
          </p:cNvPr>
          <p:cNvSpPr txBox="1"/>
          <p:nvPr/>
        </p:nvSpPr>
        <p:spPr>
          <a:xfrm>
            <a:off x="2650068" y="198833"/>
            <a:ext cx="6438514" cy="707886"/>
          </a:xfrm>
          <a:prstGeom prst="rect">
            <a:avLst/>
          </a:prstGeom>
          <a:noFill/>
        </p:spPr>
        <p:txBody>
          <a:bodyPr wrap="square">
            <a:spAutoFit/>
          </a:bodyPr>
          <a:lstStyle/>
          <a:p>
            <a:pPr>
              <a:defRPr sz="1400" b="0" i="0" u="none" strike="noStrike" kern="1200" spc="0" baseline="0">
                <a:solidFill>
                  <a:prstClr val="black">
                    <a:lumMod val="65000"/>
                    <a:lumOff val="35000"/>
                  </a:prstClr>
                </a:solidFill>
                <a:latin typeface="+mn-lt"/>
                <a:ea typeface="+mn-ea"/>
                <a:cs typeface="+mn-cs"/>
              </a:defRPr>
            </a:pPr>
            <a:r>
              <a:rPr lang="es-CO" sz="2000" dirty="0">
                <a:solidFill>
                  <a:srgbClr val="004563"/>
                </a:solidFill>
                <a:latin typeface="Arial" panose="020B0604020202020204" pitchFamily="34" charset="0"/>
              </a:rPr>
              <a:t>Las variables relacionadas con el sector agrícola y financiero del departamento reportan señales mixtas.</a:t>
            </a:r>
            <a:endParaRPr lang="en-US" sz="2000" dirty="0">
              <a:solidFill>
                <a:srgbClr val="004563"/>
              </a:solidFill>
              <a:latin typeface="Arial" panose="020B0604020202020204" pitchFamily="34" charset="0"/>
            </a:endParaRPr>
          </a:p>
        </p:txBody>
      </p:sp>
      <p:graphicFrame>
        <p:nvGraphicFramePr>
          <p:cNvPr id="8" name="Tabla 4">
            <a:extLst>
              <a:ext uri="{FF2B5EF4-FFF2-40B4-BE49-F238E27FC236}">
                <a16:creationId xmlns:a16="http://schemas.microsoft.com/office/drawing/2014/main" id="{DB736141-B21D-541C-A753-0E38D4AE1DB8}"/>
              </a:ext>
            </a:extLst>
          </p:cNvPr>
          <p:cNvGraphicFramePr>
            <a:graphicFrameLocks noGrp="1"/>
          </p:cNvGraphicFramePr>
          <p:nvPr/>
        </p:nvGraphicFramePr>
        <p:xfrm>
          <a:off x="2031618" y="1843257"/>
          <a:ext cx="5272264" cy="1505526"/>
        </p:xfrm>
        <a:graphic>
          <a:graphicData uri="http://schemas.openxmlformats.org/drawingml/2006/table">
            <a:tbl>
              <a:tblPr firstRow="1" bandRow="1">
                <a:tableStyleId>{5C22544A-7EE6-4342-B048-85BDC9FD1C3A}</a:tableStyleId>
              </a:tblPr>
              <a:tblGrid>
                <a:gridCol w="1385454">
                  <a:extLst>
                    <a:ext uri="{9D8B030D-6E8A-4147-A177-3AD203B41FA5}">
                      <a16:colId xmlns:a16="http://schemas.microsoft.com/office/drawing/2014/main" val="3497479633"/>
                    </a:ext>
                  </a:extLst>
                </a:gridCol>
                <a:gridCol w="3886810">
                  <a:extLst>
                    <a:ext uri="{9D8B030D-6E8A-4147-A177-3AD203B41FA5}">
                      <a16:colId xmlns:a16="http://schemas.microsoft.com/office/drawing/2014/main" val="3442275848"/>
                    </a:ext>
                  </a:extLst>
                </a:gridCol>
              </a:tblGrid>
              <a:tr h="404936">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dirty="0">
                          <a:solidFill>
                            <a:srgbClr val="4D99CD"/>
                          </a:solidFill>
                        </a:rPr>
                        <a:t>PRODUCCIÓN DE HUEVO</a:t>
                      </a:r>
                      <a:endParaRPr lang="en-US" dirty="0">
                        <a:solidFill>
                          <a:srgbClr val="4D99C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550295">
                <a:tc>
                  <a:txBody>
                    <a:bodyPr/>
                    <a:lstStyle/>
                    <a:p>
                      <a:pPr algn="ctr"/>
                      <a:r>
                        <a:rPr lang="es-CO" b="1" dirty="0">
                          <a:solidFill>
                            <a:schemeClr val="bg2"/>
                          </a:solidFill>
                        </a:rPr>
                        <a:t>Mayo</a:t>
                      </a:r>
                      <a:endParaRPr lang="en-US"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s-CO" b="1" dirty="0">
                          <a:solidFill>
                            <a:srgbClr val="71BD89"/>
                          </a:solidFill>
                        </a:rPr>
                        <a:t>+9%</a:t>
                      </a:r>
                      <a:endParaRPr lang="en-US" b="1" dirty="0">
                        <a:solidFill>
                          <a:srgbClr val="71BD89"/>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r h="550295">
                <a:tc>
                  <a:txBody>
                    <a:bodyPr/>
                    <a:lstStyle/>
                    <a:p>
                      <a:pPr algn="ctr"/>
                      <a:r>
                        <a:rPr lang="en-US" b="1" dirty="0">
                          <a:solidFill>
                            <a:schemeClr val="bg2"/>
                          </a:solidFill>
                        </a:rPr>
                        <a:t>Junio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n-US" b="1" dirty="0">
                          <a:solidFill>
                            <a:srgbClr val="71BD89"/>
                          </a:solidFill>
                        </a:rPr>
                        <a:t>+5,6%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5608643"/>
                  </a:ext>
                </a:extLst>
              </a:tr>
            </a:tbl>
          </a:graphicData>
        </a:graphic>
      </p:graphicFrame>
      <p:pic>
        <p:nvPicPr>
          <p:cNvPr id="10" name="Imagen 9">
            <a:extLst>
              <a:ext uri="{FF2B5EF4-FFF2-40B4-BE49-F238E27FC236}">
                <a16:creationId xmlns:a16="http://schemas.microsoft.com/office/drawing/2014/main" id="{AC0CF0D7-0334-C72F-388F-9DDAC4BEC828}"/>
              </a:ext>
            </a:extLst>
          </p:cNvPr>
          <p:cNvPicPr>
            <a:picLocks noChangeAspect="1"/>
          </p:cNvPicPr>
          <p:nvPr/>
        </p:nvPicPr>
        <p:blipFill>
          <a:blip r:embed="rId2"/>
          <a:stretch>
            <a:fillRect/>
          </a:stretch>
        </p:blipFill>
        <p:spPr>
          <a:xfrm>
            <a:off x="2192868" y="3696538"/>
            <a:ext cx="1186345" cy="1141007"/>
          </a:xfrm>
          <a:prstGeom prst="rect">
            <a:avLst/>
          </a:prstGeom>
        </p:spPr>
      </p:pic>
      <p:pic>
        <p:nvPicPr>
          <p:cNvPr id="12" name="Imagen 11">
            <a:extLst>
              <a:ext uri="{FF2B5EF4-FFF2-40B4-BE49-F238E27FC236}">
                <a16:creationId xmlns:a16="http://schemas.microsoft.com/office/drawing/2014/main" id="{A39F0353-60D9-5922-E1D3-E146F85E4833}"/>
              </a:ext>
            </a:extLst>
          </p:cNvPr>
          <p:cNvPicPr>
            <a:picLocks noChangeAspect="1"/>
          </p:cNvPicPr>
          <p:nvPr/>
        </p:nvPicPr>
        <p:blipFill>
          <a:blip r:embed="rId3"/>
          <a:stretch>
            <a:fillRect/>
          </a:stretch>
        </p:blipFill>
        <p:spPr>
          <a:xfrm>
            <a:off x="7307544" y="4286680"/>
            <a:ext cx="1032762" cy="1001275"/>
          </a:xfrm>
          <a:prstGeom prst="rect">
            <a:avLst/>
          </a:prstGeom>
        </p:spPr>
      </p:pic>
      <p:pic>
        <p:nvPicPr>
          <p:cNvPr id="14" name="Imagen 13">
            <a:extLst>
              <a:ext uri="{FF2B5EF4-FFF2-40B4-BE49-F238E27FC236}">
                <a16:creationId xmlns:a16="http://schemas.microsoft.com/office/drawing/2014/main" id="{876A5492-0FB3-9F4A-C393-ED80FB9F3ED9}"/>
              </a:ext>
            </a:extLst>
          </p:cNvPr>
          <p:cNvPicPr>
            <a:picLocks noChangeAspect="1"/>
          </p:cNvPicPr>
          <p:nvPr/>
        </p:nvPicPr>
        <p:blipFill rotWithShape="1">
          <a:blip r:embed="rId4"/>
          <a:srcRect l="19967"/>
          <a:stretch/>
        </p:blipFill>
        <p:spPr>
          <a:xfrm>
            <a:off x="7318002" y="1843257"/>
            <a:ext cx="826550" cy="1079706"/>
          </a:xfrm>
          <a:prstGeom prst="rect">
            <a:avLst/>
          </a:prstGeom>
        </p:spPr>
      </p:pic>
      <p:pic>
        <p:nvPicPr>
          <p:cNvPr id="16" name="Imagen 15">
            <a:extLst>
              <a:ext uri="{FF2B5EF4-FFF2-40B4-BE49-F238E27FC236}">
                <a16:creationId xmlns:a16="http://schemas.microsoft.com/office/drawing/2014/main" id="{82BA25B6-B960-3A2C-987D-9826A7C41D9E}"/>
              </a:ext>
            </a:extLst>
          </p:cNvPr>
          <p:cNvPicPr>
            <a:picLocks noChangeAspect="1"/>
          </p:cNvPicPr>
          <p:nvPr/>
        </p:nvPicPr>
        <p:blipFill rotWithShape="1">
          <a:blip r:embed="rId5"/>
          <a:srcRect t="7184" b="7232"/>
          <a:stretch/>
        </p:blipFill>
        <p:spPr>
          <a:xfrm>
            <a:off x="2192868" y="1456256"/>
            <a:ext cx="1139199" cy="936289"/>
          </a:xfrm>
          <a:prstGeom prst="rect">
            <a:avLst/>
          </a:prstGeom>
        </p:spPr>
      </p:pic>
      <p:graphicFrame>
        <p:nvGraphicFramePr>
          <p:cNvPr id="17" name="Tabla 4">
            <a:extLst>
              <a:ext uri="{FF2B5EF4-FFF2-40B4-BE49-F238E27FC236}">
                <a16:creationId xmlns:a16="http://schemas.microsoft.com/office/drawing/2014/main" id="{44468C52-CCD9-110D-F636-42F286230B13}"/>
              </a:ext>
            </a:extLst>
          </p:cNvPr>
          <p:cNvGraphicFramePr>
            <a:graphicFrameLocks noGrp="1"/>
          </p:cNvGraphicFramePr>
          <p:nvPr/>
        </p:nvGraphicFramePr>
        <p:xfrm>
          <a:off x="2045738" y="4176011"/>
          <a:ext cx="5272264" cy="1505526"/>
        </p:xfrm>
        <a:graphic>
          <a:graphicData uri="http://schemas.openxmlformats.org/drawingml/2006/table">
            <a:tbl>
              <a:tblPr firstRow="1" bandRow="1">
                <a:tableStyleId>{5C22544A-7EE6-4342-B048-85BDC9FD1C3A}</a:tableStyleId>
              </a:tblPr>
              <a:tblGrid>
                <a:gridCol w="1385454">
                  <a:extLst>
                    <a:ext uri="{9D8B030D-6E8A-4147-A177-3AD203B41FA5}">
                      <a16:colId xmlns:a16="http://schemas.microsoft.com/office/drawing/2014/main" val="3497479633"/>
                    </a:ext>
                  </a:extLst>
                </a:gridCol>
                <a:gridCol w="3886810">
                  <a:extLst>
                    <a:ext uri="{9D8B030D-6E8A-4147-A177-3AD203B41FA5}">
                      <a16:colId xmlns:a16="http://schemas.microsoft.com/office/drawing/2014/main" val="3442275848"/>
                    </a:ext>
                  </a:extLst>
                </a:gridCol>
              </a:tblGrid>
              <a:tr h="404936">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dirty="0">
                          <a:solidFill>
                            <a:srgbClr val="4D99CD"/>
                          </a:solidFill>
                        </a:rPr>
                        <a:t>CARTERA FINAGRO</a:t>
                      </a:r>
                      <a:endParaRPr lang="en-US" dirty="0">
                        <a:solidFill>
                          <a:srgbClr val="4D99C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550295">
                <a:tc>
                  <a:txBody>
                    <a:bodyPr/>
                    <a:lstStyle/>
                    <a:p>
                      <a:pPr algn="ctr"/>
                      <a:r>
                        <a:rPr lang="es-CO" b="1" dirty="0">
                          <a:solidFill>
                            <a:schemeClr val="bg2"/>
                          </a:solidFill>
                        </a:rPr>
                        <a:t>Mayo</a:t>
                      </a:r>
                      <a:endParaRPr lang="en-US"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n-US" b="1" dirty="0">
                          <a:solidFill>
                            <a:srgbClr val="D04E46"/>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r h="550295">
                <a:tc>
                  <a:txBody>
                    <a:bodyPr/>
                    <a:lstStyle/>
                    <a:p>
                      <a:pPr algn="ctr"/>
                      <a:r>
                        <a:rPr lang="en-US" b="1" dirty="0">
                          <a:solidFill>
                            <a:schemeClr val="bg2"/>
                          </a:solidFill>
                        </a:rPr>
                        <a:t>Junio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n-US" b="1" dirty="0">
                          <a:solidFill>
                            <a:srgbClr val="D04E46"/>
                          </a:solidFill>
                        </a:rPr>
                        <a:t>-7,1%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5876519"/>
                  </a:ext>
                </a:extLst>
              </a:tr>
            </a:tbl>
          </a:graphicData>
        </a:graphic>
      </p:graphicFrame>
      <p:sp>
        <p:nvSpPr>
          <p:cNvPr id="4" name="Flecha: hacia arriba 3">
            <a:extLst>
              <a:ext uri="{FF2B5EF4-FFF2-40B4-BE49-F238E27FC236}">
                <a16:creationId xmlns:a16="http://schemas.microsoft.com/office/drawing/2014/main" id="{4F553B46-E216-8FFA-022E-ED79A9BFE053}"/>
              </a:ext>
            </a:extLst>
          </p:cNvPr>
          <p:cNvSpPr/>
          <p:nvPr/>
        </p:nvSpPr>
        <p:spPr>
          <a:xfrm>
            <a:off x="1000061" y="2713592"/>
            <a:ext cx="682998" cy="644237"/>
          </a:xfrm>
          <a:prstGeom prst="upArrow">
            <a:avLst/>
          </a:prstGeom>
          <a:solidFill>
            <a:srgbClr val="71BD89"/>
          </a:solidFill>
          <a:ln>
            <a:solidFill>
              <a:srgbClr val="71BD8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 name="Flecha: hacia abajo 2">
            <a:extLst>
              <a:ext uri="{FF2B5EF4-FFF2-40B4-BE49-F238E27FC236}">
                <a16:creationId xmlns:a16="http://schemas.microsoft.com/office/drawing/2014/main" id="{8186C9F7-0780-D9B1-04DB-652819DCC9F9}"/>
              </a:ext>
            </a:extLst>
          </p:cNvPr>
          <p:cNvSpPr/>
          <p:nvPr/>
        </p:nvSpPr>
        <p:spPr>
          <a:xfrm>
            <a:off x="947676" y="4787317"/>
            <a:ext cx="682998" cy="644237"/>
          </a:xfrm>
          <a:prstGeom prst="downArrow">
            <a:avLst/>
          </a:prstGeom>
          <a:solidFill>
            <a:srgbClr val="D04E46"/>
          </a:solidFill>
          <a:ln>
            <a:solidFill>
              <a:srgbClr val="D04E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246332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5">
            <a:extLst>
              <a:ext uri="{FF2B5EF4-FFF2-40B4-BE49-F238E27FC236}">
                <a16:creationId xmlns:a16="http://schemas.microsoft.com/office/drawing/2014/main" id="{98BEF15E-764A-0FEF-B0BB-9FBEA8739DFB}"/>
              </a:ext>
            </a:extLst>
          </p:cNvPr>
          <p:cNvSpPr txBox="1"/>
          <p:nvPr/>
        </p:nvSpPr>
        <p:spPr>
          <a:xfrm>
            <a:off x="593589" y="121347"/>
            <a:ext cx="8379813" cy="615553"/>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CO" sz="1700" dirty="0">
                <a:solidFill>
                  <a:srgbClr val="16435E"/>
                </a:solidFill>
              </a:rPr>
              <a:t>El valor de los créditos otorgados por Finagro en el Departamento del Cauca incrementó 90,1% en ene-jul24. Sin embargo, el número de créditos cayó 36,7% </a:t>
            </a:r>
            <a:endParaRPr lang="es-ES" sz="1700" dirty="0"/>
          </a:p>
        </p:txBody>
      </p:sp>
      <p:sp>
        <p:nvSpPr>
          <p:cNvPr id="12" name="CuadroTexto 11">
            <a:extLst>
              <a:ext uri="{FF2B5EF4-FFF2-40B4-BE49-F238E27FC236}">
                <a16:creationId xmlns:a16="http://schemas.microsoft.com/office/drawing/2014/main" id="{57BF80F1-3504-93BF-6F77-87EEB7779ED9}"/>
              </a:ext>
            </a:extLst>
          </p:cNvPr>
          <p:cNvSpPr txBox="1"/>
          <p:nvPr/>
        </p:nvSpPr>
        <p:spPr>
          <a:xfrm>
            <a:off x="4379881" y="1166386"/>
            <a:ext cx="4403901" cy="492443"/>
          </a:xfrm>
          <a:prstGeom prst="rect">
            <a:avLst/>
          </a:prstGeom>
          <a:solidFill>
            <a:schemeClr val="bg2">
              <a:lumMod val="95000"/>
            </a:schemeClr>
          </a:solidFill>
        </p:spPr>
        <p:txBody>
          <a:bodyPr wrap="square" rtlCol="0">
            <a:spAutoFit/>
          </a:bodyPr>
          <a:lstStyle/>
          <a:p>
            <a:pPr algn="just"/>
            <a:r>
              <a:rPr lang="es-CO" sz="1300" dirty="0"/>
              <a:t>El número y valor de los créditos desembolsados para el Cacao incrementó durante el acumulado ene-julio 2024.</a:t>
            </a:r>
          </a:p>
        </p:txBody>
      </p:sp>
      <p:graphicFrame>
        <p:nvGraphicFramePr>
          <p:cNvPr id="14" name="Tabla 13">
            <a:extLst>
              <a:ext uri="{FF2B5EF4-FFF2-40B4-BE49-F238E27FC236}">
                <a16:creationId xmlns:a16="http://schemas.microsoft.com/office/drawing/2014/main" id="{1B41AC03-CA90-3A8F-8729-52F4CD86755C}"/>
              </a:ext>
            </a:extLst>
          </p:cNvPr>
          <p:cNvGraphicFramePr>
            <a:graphicFrameLocks noGrp="1"/>
          </p:cNvGraphicFramePr>
          <p:nvPr/>
        </p:nvGraphicFramePr>
        <p:xfrm>
          <a:off x="708246" y="5669758"/>
          <a:ext cx="3365912" cy="308653"/>
        </p:xfrm>
        <a:graphic>
          <a:graphicData uri="http://schemas.openxmlformats.org/drawingml/2006/table">
            <a:tbl>
              <a:tblPr/>
              <a:tblGrid>
                <a:gridCol w="3365912">
                  <a:extLst>
                    <a:ext uri="{9D8B030D-6E8A-4147-A177-3AD203B41FA5}">
                      <a16:colId xmlns:a16="http://schemas.microsoft.com/office/drawing/2014/main" val="2593500658"/>
                    </a:ext>
                  </a:extLst>
                </a:gridCol>
              </a:tblGrid>
              <a:tr h="308653">
                <a:tc>
                  <a:txBody>
                    <a:bodyPr/>
                    <a:lstStyle/>
                    <a:p>
                      <a:pPr algn="l" fontAlgn="ctr"/>
                      <a:r>
                        <a:rPr lang="es-CO" sz="1200" b="0" i="0" u="none" strike="noStrike" dirty="0">
                          <a:solidFill>
                            <a:srgbClr val="004563"/>
                          </a:solidFill>
                          <a:effectLst/>
                          <a:latin typeface="Calibri" panose="020F0502020204030204" pitchFamily="34" charset="0"/>
                        </a:rPr>
                        <a:t>Fuente: Elaboración propia con datos de FINAGRO.</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6248322"/>
                  </a:ext>
                </a:extLst>
              </a:tr>
            </a:tbl>
          </a:graphicData>
        </a:graphic>
      </p:graphicFrame>
      <p:pic>
        <p:nvPicPr>
          <p:cNvPr id="9" name="Imagen 8">
            <a:extLst>
              <a:ext uri="{FF2B5EF4-FFF2-40B4-BE49-F238E27FC236}">
                <a16:creationId xmlns:a16="http://schemas.microsoft.com/office/drawing/2014/main" id="{80574DDE-F204-1B00-F34A-A58095588EB5}"/>
              </a:ext>
            </a:extLst>
          </p:cNvPr>
          <p:cNvPicPr>
            <a:picLocks noChangeAspect="1"/>
          </p:cNvPicPr>
          <p:nvPr/>
        </p:nvPicPr>
        <p:blipFill>
          <a:blip r:embed="rId2"/>
          <a:stretch>
            <a:fillRect/>
          </a:stretch>
        </p:blipFill>
        <p:spPr>
          <a:xfrm>
            <a:off x="709638" y="1991419"/>
            <a:ext cx="3107290" cy="3491233"/>
          </a:xfrm>
          <a:prstGeom prst="rect">
            <a:avLst/>
          </a:prstGeom>
        </p:spPr>
      </p:pic>
      <p:sp>
        <p:nvSpPr>
          <p:cNvPr id="11" name="CuadroTexto 10">
            <a:extLst>
              <a:ext uri="{FF2B5EF4-FFF2-40B4-BE49-F238E27FC236}">
                <a16:creationId xmlns:a16="http://schemas.microsoft.com/office/drawing/2014/main" id="{3DF367CA-2C34-60D6-23FE-F7825AB93AD7}"/>
              </a:ext>
            </a:extLst>
          </p:cNvPr>
          <p:cNvSpPr txBox="1"/>
          <p:nvPr/>
        </p:nvSpPr>
        <p:spPr>
          <a:xfrm>
            <a:off x="682787" y="1166387"/>
            <a:ext cx="3160991" cy="492443"/>
          </a:xfrm>
          <a:prstGeom prst="rect">
            <a:avLst/>
          </a:prstGeom>
          <a:solidFill>
            <a:schemeClr val="bg2">
              <a:lumMod val="95000"/>
            </a:schemeClr>
          </a:solidFill>
        </p:spPr>
        <p:txBody>
          <a:bodyPr wrap="square" rtlCol="0">
            <a:spAutoFit/>
          </a:bodyPr>
          <a:lstStyle/>
          <a:p>
            <a:pPr algn="just"/>
            <a:r>
              <a:rPr lang="es-CO" sz="1300" dirty="0"/>
              <a:t>Los principales municipios del Cauca incrementaron el valor de los créditos </a:t>
            </a:r>
          </a:p>
        </p:txBody>
      </p:sp>
      <p:pic>
        <p:nvPicPr>
          <p:cNvPr id="16" name="Imagen 15">
            <a:extLst>
              <a:ext uri="{FF2B5EF4-FFF2-40B4-BE49-F238E27FC236}">
                <a16:creationId xmlns:a16="http://schemas.microsoft.com/office/drawing/2014/main" id="{E2D7B1D1-5668-7F33-E000-99535E7AABE5}"/>
              </a:ext>
            </a:extLst>
          </p:cNvPr>
          <p:cNvPicPr>
            <a:picLocks noChangeAspect="1"/>
          </p:cNvPicPr>
          <p:nvPr/>
        </p:nvPicPr>
        <p:blipFill>
          <a:blip r:embed="rId3"/>
          <a:stretch>
            <a:fillRect/>
          </a:stretch>
        </p:blipFill>
        <p:spPr>
          <a:xfrm>
            <a:off x="5327074" y="1707364"/>
            <a:ext cx="2304551" cy="4859692"/>
          </a:xfrm>
          <a:prstGeom prst="rect">
            <a:avLst/>
          </a:prstGeom>
        </p:spPr>
      </p:pic>
    </p:spTree>
    <p:extLst>
      <p:ext uri="{BB962C8B-B14F-4D97-AF65-F5344CB8AC3E}">
        <p14:creationId xmlns:p14="http://schemas.microsoft.com/office/powerpoint/2010/main" val="2031021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3C0FDA5-D23E-FD31-D9C8-E0ADC4132BDB}"/>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BF40DA98-9F7E-1051-F43F-29076ED886BB}"/>
              </a:ext>
            </a:extLst>
          </p:cNvPr>
          <p:cNvPicPr>
            <a:picLocks noChangeAspect="1"/>
          </p:cNvPicPr>
          <p:nvPr/>
        </p:nvPicPr>
        <p:blipFill>
          <a:blip r:embed="rId2"/>
          <a:stretch>
            <a:fillRect/>
          </a:stretch>
        </p:blipFill>
        <p:spPr>
          <a:xfrm>
            <a:off x="625531" y="534062"/>
            <a:ext cx="7389323" cy="5484520"/>
          </a:xfrm>
          <a:prstGeom prst="rect">
            <a:avLst/>
          </a:prstGeom>
        </p:spPr>
      </p:pic>
    </p:spTree>
    <p:extLst>
      <p:ext uri="{BB962C8B-B14F-4D97-AF65-F5344CB8AC3E}">
        <p14:creationId xmlns:p14="http://schemas.microsoft.com/office/powerpoint/2010/main" val="1249438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CAE702B9-8167-4514-2123-BC5EE7D3A09E}"/>
              </a:ext>
            </a:extLst>
          </p:cNvPr>
          <p:cNvSpPr txBox="1"/>
          <p:nvPr/>
        </p:nvSpPr>
        <p:spPr>
          <a:xfrm>
            <a:off x="4329953" y="1383038"/>
            <a:ext cx="4577510" cy="5078313"/>
          </a:xfrm>
          <a:prstGeom prst="rect">
            <a:avLst/>
          </a:prstGeom>
          <a:solidFill>
            <a:schemeClr val="bg2">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s-ES"/>
            </a:defPPr>
            <a:lvl1pPr marL="285750" lvl="0" indent="-285750">
              <a:buFont typeface="Arial" panose="020B0604020202020204" pitchFamily="34" charset="0"/>
              <a:buChar char="•"/>
              <a:defRPr>
                <a:solidFill>
                  <a:schemeClr val="accent2"/>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buFont typeface="Wingdings" panose="05000000000000000000" pitchFamily="2" charset="2"/>
              <a:buChar char="ü"/>
              <a:defRPr/>
            </a:pPr>
            <a:endParaRPr lang="es-CO" dirty="0"/>
          </a:p>
          <a:p>
            <a:pPr eaLnBrk="1" fontAlgn="auto" hangingPunct="1">
              <a:spcBef>
                <a:spcPts val="0"/>
              </a:spcBef>
              <a:spcAft>
                <a:spcPts val="0"/>
              </a:spcAft>
              <a:buFont typeface="Wingdings" panose="05000000000000000000" pitchFamily="2" charset="2"/>
              <a:buChar char="ü"/>
              <a:defRPr/>
            </a:pPr>
            <a:r>
              <a:rPr lang="es-CO" dirty="0"/>
              <a:t>Desempeño desfavorable de la industria, que se extiende hasta el acumulado del año (ene-agos24).</a:t>
            </a:r>
          </a:p>
          <a:p>
            <a:pPr eaLnBrk="1" fontAlgn="auto" hangingPunct="1">
              <a:spcBef>
                <a:spcPts val="0"/>
              </a:spcBef>
              <a:spcAft>
                <a:spcPts val="0"/>
              </a:spcAft>
              <a:buFont typeface="Wingdings" panose="05000000000000000000" pitchFamily="2" charset="2"/>
              <a:buChar char="ü"/>
              <a:defRPr/>
            </a:pPr>
            <a:r>
              <a:rPr lang="es-CO" dirty="0"/>
              <a:t>El sector de la construcción presenta señales de recuperación.</a:t>
            </a:r>
          </a:p>
          <a:p>
            <a:pPr>
              <a:buFont typeface="Wingdings" pitchFamily="2" charset="2"/>
              <a:buChar char="ü"/>
              <a:defRPr/>
            </a:pPr>
            <a:r>
              <a:rPr lang="es-CO" dirty="0"/>
              <a:t>Las importaciones y exportaciones del Cauca cambian favorablemente su tendencia en junio 2024.</a:t>
            </a:r>
          </a:p>
          <a:p>
            <a:pPr eaLnBrk="1" fontAlgn="auto" hangingPunct="1">
              <a:spcBef>
                <a:spcPts val="0"/>
              </a:spcBef>
              <a:spcAft>
                <a:spcPts val="0"/>
              </a:spcAft>
              <a:buFont typeface="Wingdings" panose="05000000000000000000" pitchFamily="2" charset="2"/>
              <a:buChar char="ü"/>
              <a:defRPr/>
            </a:pPr>
            <a:r>
              <a:rPr lang="es-CO" dirty="0"/>
              <a:t>El empleo muestra señales mixtas.</a:t>
            </a:r>
          </a:p>
          <a:p>
            <a:pPr>
              <a:buFont typeface="Wingdings" panose="05000000000000000000" pitchFamily="2" charset="2"/>
              <a:buChar char="ü"/>
              <a:defRPr/>
            </a:pPr>
            <a:r>
              <a:rPr lang="es-CO" dirty="0"/>
              <a:t>Aunque el número de créditos otorgados por Finagro en el Departamento del Cauca disminuyó, el valor total e los créditos incrementó en el acumulado enero-julio 2024, sobre todo en los principales municipios del departamento y en productos como banano, cacao y flores.</a:t>
            </a:r>
          </a:p>
        </p:txBody>
      </p:sp>
      <p:sp>
        <p:nvSpPr>
          <p:cNvPr id="31746" name="CuadroTexto 1">
            <a:extLst>
              <a:ext uri="{FF2B5EF4-FFF2-40B4-BE49-F238E27FC236}">
                <a16:creationId xmlns:a16="http://schemas.microsoft.com/office/drawing/2014/main" id="{CB789838-56D5-DB84-3FEB-712FAD8A64B4}"/>
              </a:ext>
            </a:extLst>
          </p:cNvPr>
          <p:cNvSpPr txBox="1">
            <a:spLocks noChangeArrowheads="1"/>
          </p:cNvSpPr>
          <p:nvPr/>
        </p:nvSpPr>
        <p:spPr bwMode="auto">
          <a:xfrm>
            <a:off x="4329953" y="546571"/>
            <a:ext cx="45159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s-CO" altLang="es-CO" sz="2400" dirty="0"/>
              <a:t>Principales mensajes del IMAE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9395518-5E2E-65B5-234D-399726C54E85}"/>
            </a:ext>
          </a:extLst>
        </p:cNvPr>
        <p:cNvGrpSpPr/>
        <p:nvPr/>
      </p:nvGrpSpPr>
      <p:grpSpPr>
        <a:xfrm>
          <a:off x="0" y="0"/>
          <a:ext cx="0" cy="0"/>
          <a:chOff x="0" y="0"/>
          <a:chExt cx="0" cy="0"/>
        </a:xfrm>
      </p:grpSpPr>
      <p:sp>
        <p:nvSpPr>
          <p:cNvPr id="8" name="CuadroTexto 5">
            <a:extLst>
              <a:ext uri="{FF2B5EF4-FFF2-40B4-BE49-F238E27FC236}">
                <a16:creationId xmlns:a16="http://schemas.microsoft.com/office/drawing/2014/main" id="{525E2C4E-D3DE-C990-F814-917760E46E81}"/>
              </a:ext>
            </a:extLst>
          </p:cNvPr>
          <p:cNvSpPr txBox="1"/>
          <p:nvPr/>
        </p:nvSpPr>
        <p:spPr>
          <a:xfrm>
            <a:off x="534373" y="193673"/>
            <a:ext cx="7716009" cy="707886"/>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ES" sz="2000" dirty="0">
                <a:solidFill>
                  <a:srgbClr val="16435E"/>
                </a:solidFill>
              </a:rPr>
              <a:t>Al cierre del 2024 se espera una inflación del 5,47% y la tasa de policía monetaria se ubicaría en 8,93% al final del año. </a:t>
            </a:r>
          </a:p>
        </p:txBody>
      </p:sp>
      <p:sp>
        <p:nvSpPr>
          <p:cNvPr id="9" name="CuadroTexto 8">
            <a:extLst>
              <a:ext uri="{FF2B5EF4-FFF2-40B4-BE49-F238E27FC236}">
                <a16:creationId xmlns:a16="http://schemas.microsoft.com/office/drawing/2014/main" id="{4EB0C2EF-A122-9D3F-AD2F-58A6B5FAF0F2}"/>
              </a:ext>
            </a:extLst>
          </p:cNvPr>
          <p:cNvSpPr txBox="1"/>
          <p:nvPr/>
        </p:nvSpPr>
        <p:spPr>
          <a:xfrm>
            <a:off x="5740951" y="3113196"/>
            <a:ext cx="2781250" cy="1323439"/>
          </a:xfrm>
          <a:prstGeom prst="rect">
            <a:avLst/>
          </a:prstGeom>
          <a:solidFill>
            <a:schemeClr val="bg2">
              <a:lumMod val="95000"/>
            </a:schemeClr>
          </a:solidFill>
        </p:spPr>
        <p:txBody>
          <a:bodyPr wrap="square">
            <a:spAutoFit/>
          </a:bodyPr>
          <a:lstStyle/>
          <a:p>
            <a:pPr algn="ctr"/>
            <a:r>
              <a:rPr lang="es-CO" sz="1600" dirty="0"/>
              <a:t>La reducción continua de la tasa de inflación y la tasa de intervención es una señal favorable para el consumo al cierre del año 2024.</a:t>
            </a:r>
            <a:endParaRPr lang="en-US" sz="1600" dirty="0"/>
          </a:p>
        </p:txBody>
      </p:sp>
      <p:sp>
        <p:nvSpPr>
          <p:cNvPr id="17" name="CuadroTexto 16">
            <a:extLst>
              <a:ext uri="{FF2B5EF4-FFF2-40B4-BE49-F238E27FC236}">
                <a16:creationId xmlns:a16="http://schemas.microsoft.com/office/drawing/2014/main" id="{F778FA1E-C5EF-4F12-2D5F-472886D9B6F5}"/>
              </a:ext>
            </a:extLst>
          </p:cNvPr>
          <p:cNvSpPr txBox="1"/>
          <p:nvPr/>
        </p:nvSpPr>
        <p:spPr>
          <a:xfrm>
            <a:off x="737805" y="6581001"/>
            <a:ext cx="6681304" cy="276999"/>
          </a:xfrm>
          <a:prstGeom prst="rect">
            <a:avLst/>
          </a:prstGeom>
          <a:noFill/>
        </p:spPr>
        <p:txBody>
          <a:bodyPr wrap="square">
            <a:spAutoFit/>
          </a:bodyPr>
          <a:lstStyle/>
          <a:p>
            <a:r>
              <a:rPr lang="en-US" sz="1200" b="1" u="none" strike="noStrike" dirty="0">
                <a:solidFill>
                  <a:srgbClr val="004563"/>
                </a:solidFill>
                <a:effectLst/>
                <a:latin typeface="Calibri" panose="020F0502020204030204" pitchFamily="34" charset="0"/>
              </a:rPr>
              <a:t>Fuente: </a:t>
            </a:r>
            <a:r>
              <a:rPr lang="en-US" sz="1200" b="1" u="none" strike="noStrike" dirty="0" err="1">
                <a:solidFill>
                  <a:srgbClr val="004563"/>
                </a:solidFill>
                <a:effectLst/>
                <a:latin typeface="Calibri" panose="020F0502020204030204" pitchFamily="34" charset="0"/>
              </a:rPr>
              <a:t>Elaboración</a:t>
            </a:r>
            <a:r>
              <a:rPr lang="en-US" sz="1200" b="1" u="none" strike="noStrike" dirty="0">
                <a:solidFill>
                  <a:srgbClr val="004563"/>
                </a:solidFill>
                <a:effectLst/>
                <a:latin typeface="Calibri" panose="020F0502020204030204" pitchFamily="34" charset="0"/>
              </a:rPr>
              <a:t> </a:t>
            </a:r>
            <a:r>
              <a:rPr lang="en-US" sz="1200" b="1" u="none" strike="noStrike" dirty="0" err="1">
                <a:solidFill>
                  <a:srgbClr val="004563"/>
                </a:solidFill>
                <a:effectLst/>
                <a:latin typeface="Calibri" panose="020F0502020204030204" pitchFamily="34" charset="0"/>
              </a:rPr>
              <a:t>propia</a:t>
            </a:r>
            <a:r>
              <a:rPr lang="en-US" sz="1200" b="1" u="none" strike="noStrike" dirty="0">
                <a:solidFill>
                  <a:srgbClr val="004563"/>
                </a:solidFill>
                <a:effectLst/>
                <a:latin typeface="Calibri" panose="020F0502020204030204" pitchFamily="34" charset="0"/>
              </a:rPr>
              <a:t> con </a:t>
            </a:r>
            <a:r>
              <a:rPr lang="en-US" sz="1200" b="1" u="none" strike="noStrike" dirty="0" err="1">
                <a:solidFill>
                  <a:srgbClr val="004563"/>
                </a:solidFill>
                <a:effectLst/>
                <a:latin typeface="Calibri" panose="020F0502020204030204" pitchFamily="34" charset="0"/>
              </a:rPr>
              <a:t>datos</a:t>
            </a:r>
            <a:r>
              <a:rPr lang="en-US" sz="1200" b="1" u="none" strike="noStrike" dirty="0">
                <a:solidFill>
                  <a:srgbClr val="004563"/>
                </a:solidFill>
                <a:effectLst/>
                <a:latin typeface="Calibri" panose="020F0502020204030204" pitchFamily="34" charset="0"/>
              </a:rPr>
              <a:t> de la </a:t>
            </a:r>
            <a:r>
              <a:rPr lang="en-US" sz="1200" b="1" u="none" strike="noStrike" dirty="0" err="1">
                <a:solidFill>
                  <a:srgbClr val="004563"/>
                </a:solidFill>
                <a:effectLst/>
                <a:latin typeface="Calibri" panose="020F0502020204030204" pitchFamily="34" charset="0"/>
              </a:rPr>
              <a:t>Encuesta</a:t>
            </a:r>
            <a:r>
              <a:rPr lang="en-US" sz="1200" b="1" u="none" strike="noStrike" dirty="0">
                <a:solidFill>
                  <a:srgbClr val="004563"/>
                </a:solidFill>
                <a:effectLst/>
                <a:latin typeface="Calibri" panose="020F0502020204030204" pitchFamily="34" charset="0"/>
              </a:rPr>
              <a:t> de </a:t>
            </a:r>
            <a:r>
              <a:rPr lang="en-US" sz="1200" b="1" u="none" strike="noStrike" dirty="0" err="1">
                <a:solidFill>
                  <a:srgbClr val="004563"/>
                </a:solidFill>
                <a:effectLst/>
                <a:latin typeface="Calibri" panose="020F0502020204030204" pitchFamily="34" charset="0"/>
              </a:rPr>
              <a:t>expectativas</a:t>
            </a:r>
            <a:r>
              <a:rPr lang="en-US" sz="1200" b="1" u="none" strike="noStrike" dirty="0">
                <a:solidFill>
                  <a:srgbClr val="004563"/>
                </a:solidFill>
                <a:effectLst/>
                <a:latin typeface="Calibri" panose="020F0502020204030204" pitchFamily="34" charset="0"/>
              </a:rPr>
              <a:t> del Banco de la República.</a:t>
            </a:r>
            <a:endParaRPr lang="en-US" sz="1200" b="1" dirty="0">
              <a:solidFill>
                <a:srgbClr val="004563"/>
              </a:solidFill>
            </a:endParaRPr>
          </a:p>
        </p:txBody>
      </p:sp>
      <p:pic>
        <p:nvPicPr>
          <p:cNvPr id="2" name="Imagen 1">
            <a:extLst>
              <a:ext uri="{FF2B5EF4-FFF2-40B4-BE49-F238E27FC236}">
                <a16:creationId xmlns:a16="http://schemas.microsoft.com/office/drawing/2014/main" id="{F7FBCB05-3C8C-8A70-B699-B3409CB12932}"/>
              </a:ext>
            </a:extLst>
          </p:cNvPr>
          <p:cNvPicPr>
            <a:picLocks noChangeAspect="1"/>
          </p:cNvPicPr>
          <p:nvPr/>
        </p:nvPicPr>
        <p:blipFill>
          <a:blip r:embed="rId3"/>
          <a:stretch>
            <a:fillRect/>
          </a:stretch>
        </p:blipFill>
        <p:spPr>
          <a:xfrm>
            <a:off x="6532119" y="1980004"/>
            <a:ext cx="1096979" cy="934815"/>
          </a:xfrm>
          <a:prstGeom prst="rect">
            <a:avLst/>
          </a:prstGeom>
        </p:spPr>
      </p:pic>
      <p:pic>
        <p:nvPicPr>
          <p:cNvPr id="3" name="Imagen 2">
            <a:extLst>
              <a:ext uri="{FF2B5EF4-FFF2-40B4-BE49-F238E27FC236}">
                <a16:creationId xmlns:a16="http://schemas.microsoft.com/office/drawing/2014/main" id="{37578BA7-6F4E-12EF-348A-62BC3C98F725}"/>
              </a:ext>
            </a:extLst>
          </p:cNvPr>
          <p:cNvPicPr>
            <a:picLocks noChangeAspect="1"/>
          </p:cNvPicPr>
          <p:nvPr/>
        </p:nvPicPr>
        <p:blipFill>
          <a:blip r:embed="rId4"/>
          <a:stretch>
            <a:fillRect/>
          </a:stretch>
        </p:blipFill>
        <p:spPr>
          <a:xfrm>
            <a:off x="621799" y="1099937"/>
            <a:ext cx="4633675" cy="2500184"/>
          </a:xfrm>
          <a:prstGeom prst="rect">
            <a:avLst/>
          </a:prstGeom>
        </p:spPr>
      </p:pic>
      <p:pic>
        <p:nvPicPr>
          <p:cNvPr id="5" name="Imagen 4">
            <a:extLst>
              <a:ext uri="{FF2B5EF4-FFF2-40B4-BE49-F238E27FC236}">
                <a16:creationId xmlns:a16="http://schemas.microsoft.com/office/drawing/2014/main" id="{109C3565-0CB8-A9D5-9EFA-15E2D1B03EA8}"/>
              </a:ext>
            </a:extLst>
          </p:cNvPr>
          <p:cNvPicPr>
            <a:picLocks noChangeAspect="1"/>
          </p:cNvPicPr>
          <p:nvPr/>
        </p:nvPicPr>
        <p:blipFill>
          <a:blip r:embed="rId5"/>
          <a:stretch>
            <a:fillRect/>
          </a:stretch>
        </p:blipFill>
        <p:spPr>
          <a:xfrm>
            <a:off x="781429" y="3685091"/>
            <a:ext cx="4474045" cy="2827186"/>
          </a:xfrm>
          <a:prstGeom prst="rect">
            <a:avLst/>
          </a:prstGeom>
        </p:spPr>
      </p:pic>
    </p:spTree>
    <p:extLst>
      <p:ext uri="{BB962C8B-B14F-4D97-AF65-F5344CB8AC3E}">
        <p14:creationId xmlns:p14="http://schemas.microsoft.com/office/powerpoint/2010/main" val="5409121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F0236AC-0C8F-84B9-9042-21FC736A66CB}"/>
            </a:ext>
          </a:extLst>
        </p:cNvPr>
        <p:cNvGrpSpPr/>
        <p:nvPr/>
      </p:nvGrpSpPr>
      <p:grpSpPr>
        <a:xfrm>
          <a:off x="0" y="0"/>
          <a:ext cx="0" cy="0"/>
          <a:chOff x="0" y="0"/>
          <a:chExt cx="0" cy="0"/>
        </a:xfrm>
      </p:grpSpPr>
      <p:sp>
        <p:nvSpPr>
          <p:cNvPr id="4" name="CuadroTexto 5">
            <a:extLst>
              <a:ext uri="{FF2B5EF4-FFF2-40B4-BE49-F238E27FC236}">
                <a16:creationId xmlns:a16="http://schemas.microsoft.com/office/drawing/2014/main" id="{F4CACA3D-9EF0-F6BF-8464-EB3FD401C9FA}"/>
              </a:ext>
            </a:extLst>
          </p:cNvPr>
          <p:cNvSpPr txBox="1"/>
          <p:nvPr/>
        </p:nvSpPr>
        <p:spPr>
          <a:xfrm>
            <a:off x="1317009" y="201547"/>
            <a:ext cx="7585632" cy="769441"/>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CO" sz="2200" dirty="0">
                <a:solidFill>
                  <a:srgbClr val="16435E"/>
                </a:solidFill>
              </a:rPr>
              <a:t>En septiembre 2024, Popayán fue la ciudad con mayor inflación mensual a nivel nacional.</a:t>
            </a:r>
            <a:endParaRPr lang="es-ES" sz="2200" i="1" dirty="0"/>
          </a:p>
        </p:txBody>
      </p:sp>
      <p:sp>
        <p:nvSpPr>
          <p:cNvPr id="11" name="Flecha: a la derecha 10">
            <a:extLst>
              <a:ext uri="{FF2B5EF4-FFF2-40B4-BE49-F238E27FC236}">
                <a16:creationId xmlns:a16="http://schemas.microsoft.com/office/drawing/2014/main" id="{E5549858-7745-664C-9665-877237FE78F3}"/>
              </a:ext>
            </a:extLst>
          </p:cNvPr>
          <p:cNvSpPr/>
          <p:nvPr/>
        </p:nvSpPr>
        <p:spPr>
          <a:xfrm>
            <a:off x="3596185" y="4987090"/>
            <a:ext cx="469198" cy="63201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uadroTexto 13">
            <a:extLst>
              <a:ext uri="{FF2B5EF4-FFF2-40B4-BE49-F238E27FC236}">
                <a16:creationId xmlns:a16="http://schemas.microsoft.com/office/drawing/2014/main" id="{0668FB2B-6738-CE76-A160-2236F2E63B8A}"/>
              </a:ext>
            </a:extLst>
          </p:cNvPr>
          <p:cNvSpPr txBox="1"/>
          <p:nvPr/>
        </p:nvSpPr>
        <p:spPr>
          <a:xfrm>
            <a:off x="497086" y="1226406"/>
            <a:ext cx="5598914" cy="461665"/>
          </a:xfrm>
          <a:prstGeom prst="rect">
            <a:avLst/>
          </a:prstGeom>
          <a:noFill/>
        </p:spPr>
        <p:txBody>
          <a:bodyPr wrap="square">
            <a:spAutoFit/>
          </a:bodyPr>
          <a:lstStyle/>
          <a:p>
            <a:r>
              <a:rPr lang="es-CO" sz="1200" b="1" dirty="0"/>
              <a:t>Variación mensual % del IPC a nivel nacional en septiembre 2024								</a:t>
            </a:r>
          </a:p>
        </p:txBody>
      </p:sp>
      <p:pic>
        <p:nvPicPr>
          <p:cNvPr id="6" name="Imagen 5">
            <a:extLst>
              <a:ext uri="{FF2B5EF4-FFF2-40B4-BE49-F238E27FC236}">
                <a16:creationId xmlns:a16="http://schemas.microsoft.com/office/drawing/2014/main" id="{7C000820-4B72-E233-8A8D-1105159D6D2F}"/>
              </a:ext>
            </a:extLst>
          </p:cNvPr>
          <p:cNvPicPr>
            <a:picLocks noChangeAspect="1"/>
          </p:cNvPicPr>
          <p:nvPr/>
        </p:nvPicPr>
        <p:blipFill>
          <a:blip r:embed="rId3"/>
          <a:stretch>
            <a:fillRect/>
          </a:stretch>
        </p:blipFill>
        <p:spPr>
          <a:xfrm>
            <a:off x="593590" y="224357"/>
            <a:ext cx="778934" cy="663786"/>
          </a:xfrm>
          <a:prstGeom prst="rect">
            <a:avLst/>
          </a:prstGeom>
        </p:spPr>
      </p:pic>
      <p:graphicFrame>
        <p:nvGraphicFramePr>
          <p:cNvPr id="7" name="Gráfico 6">
            <a:extLst>
              <a:ext uri="{FF2B5EF4-FFF2-40B4-BE49-F238E27FC236}">
                <a16:creationId xmlns:a16="http://schemas.microsoft.com/office/drawing/2014/main" id="{D1050AF6-AED0-4CF5-995B-B09A99657630}"/>
              </a:ext>
            </a:extLst>
          </p:cNvPr>
          <p:cNvGraphicFramePr>
            <a:graphicFrameLocks/>
          </p:cNvGraphicFramePr>
          <p:nvPr/>
        </p:nvGraphicFramePr>
        <p:xfrm>
          <a:off x="431598" y="1602604"/>
          <a:ext cx="8280804" cy="1983461"/>
        </p:xfrm>
        <a:graphic>
          <a:graphicData uri="http://schemas.openxmlformats.org/drawingml/2006/chart">
            <c:chart xmlns:c="http://schemas.openxmlformats.org/drawingml/2006/chart" xmlns:r="http://schemas.openxmlformats.org/officeDocument/2006/relationships" r:id="rId4"/>
          </a:graphicData>
        </a:graphic>
      </p:graphicFrame>
      <p:pic>
        <p:nvPicPr>
          <p:cNvPr id="8" name="Imagen 7">
            <a:extLst>
              <a:ext uri="{FF2B5EF4-FFF2-40B4-BE49-F238E27FC236}">
                <a16:creationId xmlns:a16="http://schemas.microsoft.com/office/drawing/2014/main" id="{6C6B8104-3049-50FA-AA91-8555F64FA2C6}"/>
              </a:ext>
            </a:extLst>
          </p:cNvPr>
          <p:cNvPicPr>
            <a:picLocks noChangeAspect="1"/>
          </p:cNvPicPr>
          <p:nvPr/>
        </p:nvPicPr>
        <p:blipFill>
          <a:blip r:embed="rId5"/>
          <a:stretch>
            <a:fillRect/>
          </a:stretch>
        </p:blipFill>
        <p:spPr>
          <a:xfrm>
            <a:off x="4139046" y="3942732"/>
            <a:ext cx="3913908" cy="2887533"/>
          </a:xfrm>
          <a:prstGeom prst="rect">
            <a:avLst/>
          </a:prstGeom>
        </p:spPr>
      </p:pic>
      <p:sp>
        <p:nvSpPr>
          <p:cNvPr id="12" name="CuadroTexto 11">
            <a:extLst>
              <a:ext uri="{FF2B5EF4-FFF2-40B4-BE49-F238E27FC236}">
                <a16:creationId xmlns:a16="http://schemas.microsoft.com/office/drawing/2014/main" id="{F931028C-F26C-D9E4-8E95-E884A3B7AF05}"/>
              </a:ext>
            </a:extLst>
          </p:cNvPr>
          <p:cNvSpPr txBox="1"/>
          <p:nvPr/>
        </p:nvSpPr>
        <p:spPr>
          <a:xfrm>
            <a:off x="501703" y="4446703"/>
            <a:ext cx="3024279" cy="1600438"/>
          </a:xfrm>
          <a:prstGeom prst="rect">
            <a:avLst/>
          </a:prstGeom>
          <a:solidFill>
            <a:schemeClr val="bg2">
              <a:lumMod val="95000"/>
            </a:schemeClr>
          </a:solidFill>
        </p:spPr>
        <p:txBody>
          <a:bodyPr wrap="square">
            <a:spAutoFit/>
          </a:bodyPr>
          <a:lstStyle/>
          <a:p>
            <a:r>
              <a:rPr lang="es-CO" sz="1400" dirty="0"/>
              <a:t>Este comportamiento puede estar influenciado a nivel departamental por el Paro Camionero en la vía panamericana desde el 01-05 septiembre 2024 y que imposibilitaron el flujo normal de vehículos y alimentos. </a:t>
            </a:r>
          </a:p>
        </p:txBody>
      </p:sp>
    </p:spTree>
    <p:extLst>
      <p:ext uri="{BB962C8B-B14F-4D97-AF65-F5344CB8AC3E}">
        <p14:creationId xmlns:p14="http://schemas.microsoft.com/office/powerpoint/2010/main" val="376036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553570" y="245846"/>
            <a:ext cx="8413697" cy="461665"/>
          </a:xfrm>
          <a:prstGeom prst="rect">
            <a:avLst/>
          </a:prstGeom>
          <a:noFill/>
        </p:spPr>
        <p:txBody>
          <a:bodyPr wrap="square" rtlCol="0">
            <a:spAutoFit/>
          </a:bodyPr>
          <a:lstStyle/>
          <a:p>
            <a:r>
              <a:rPr lang="es-ES" sz="2400" dirty="0"/>
              <a:t>Señales en la coyuntura económica de Cali en 2T2024</a:t>
            </a:r>
          </a:p>
        </p:txBody>
      </p:sp>
      <p:sp>
        <p:nvSpPr>
          <p:cNvPr id="7" name="CuadroTexto 6">
            <a:extLst>
              <a:ext uri="{FF2B5EF4-FFF2-40B4-BE49-F238E27FC236}">
                <a16:creationId xmlns:a16="http://schemas.microsoft.com/office/drawing/2014/main" id="{AFDDB6DC-B2A9-4760-BFA3-41770A5F7691}"/>
              </a:ext>
            </a:extLst>
          </p:cNvPr>
          <p:cNvSpPr txBox="1"/>
          <p:nvPr/>
        </p:nvSpPr>
        <p:spPr>
          <a:xfrm>
            <a:off x="761062" y="5825924"/>
            <a:ext cx="4920554" cy="923330"/>
          </a:xfrm>
          <a:prstGeom prst="rect">
            <a:avLst/>
          </a:prstGeom>
          <a:noFill/>
        </p:spPr>
        <p:txBody>
          <a:bodyPr wrap="square">
            <a:spAutoFit/>
          </a:bodyPr>
          <a:lstStyle/>
          <a:p>
            <a:pPr algn="ctr"/>
            <a:r>
              <a:rPr lang="es-CO" sz="900" b="1" dirty="0">
                <a:solidFill>
                  <a:srgbClr val="009900"/>
                </a:solidFill>
              </a:rPr>
              <a:t> </a:t>
            </a:r>
            <a:r>
              <a:rPr lang="es-CO" sz="900" b="1" dirty="0">
                <a:solidFill>
                  <a:srgbClr val="00B050"/>
                </a:solidFill>
              </a:rPr>
              <a:t>Fuente: Equipo IMAE, Universidad Javeriana Cali y Alcaldía de Santiago de Cali-Secretaría de Desarrollo Económico.   </a:t>
            </a:r>
          </a:p>
          <a:p>
            <a:pPr algn="ctr"/>
            <a:r>
              <a:rPr lang="es-CO" sz="900" b="1" dirty="0"/>
              <a:t>                                                                                                                                                                                            </a:t>
            </a:r>
            <a:r>
              <a:rPr lang="es-CO" sz="900" dirty="0"/>
              <a:t>* Las tasas de crecimiento anual en el 2T2024 se calculan sobre las series ajustadas por estacionalidad y efecto calendario, comparando frente al año anterior, a excepción del ICC, que se utiliza el dato en niveles en cada año.</a:t>
            </a:r>
          </a:p>
        </p:txBody>
      </p:sp>
      <p:sp>
        <p:nvSpPr>
          <p:cNvPr id="9" name="CuadroTexto 8">
            <a:extLst>
              <a:ext uri="{FF2B5EF4-FFF2-40B4-BE49-F238E27FC236}">
                <a16:creationId xmlns:a16="http://schemas.microsoft.com/office/drawing/2014/main" id="{D1FBD12F-3E47-4631-8EEF-697148491EC3}"/>
              </a:ext>
            </a:extLst>
          </p:cNvPr>
          <p:cNvSpPr txBox="1"/>
          <p:nvPr/>
        </p:nvSpPr>
        <p:spPr>
          <a:xfrm>
            <a:off x="5681616" y="1175800"/>
            <a:ext cx="3081402" cy="4939814"/>
          </a:xfrm>
          <a:prstGeom prst="rect">
            <a:avLst/>
          </a:prstGeom>
          <a:noFill/>
        </p:spPr>
        <p:txBody>
          <a:bodyPr wrap="square">
            <a:spAutoFit/>
          </a:bodyPr>
          <a:lstStyle/>
          <a:p>
            <a:pPr marL="285750" indent="-285750" algn="l">
              <a:buFont typeface="Wingdings" panose="05000000000000000000" pitchFamily="2" charset="2"/>
              <a:buChar char="ü"/>
            </a:pPr>
            <a:r>
              <a:rPr lang="es-CO" sz="1500" b="1" dirty="0"/>
              <a:t>El estimado de aceleración para el 2T2024 se apoya en señales positivas en seis de las once variables que componen el IMAE</a:t>
            </a:r>
            <a:r>
              <a:rPr lang="es-CO" sz="1500" dirty="0"/>
              <a:t> (y que presentan un alto peso dentro del indicador).</a:t>
            </a:r>
          </a:p>
          <a:p>
            <a:pPr algn="l"/>
            <a:endParaRPr lang="en-US" sz="1500" dirty="0"/>
          </a:p>
          <a:p>
            <a:pPr marL="285750" indent="-285750" algn="l">
              <a:buFont typeface="Wingdings" panose="05000000000000000000" pitchFamily="2" charset="2"/>
              <a:buChar char="ü"/>
            </a:pPr>
            <a:r>
              <a:rPr lang="es-CO" sz="1500" dirty="0"/>
              <a:t>En el 2T2024, las matrículas de vehículos nuevos, el número de microempresas nuevas y la ocupación hotelera cambiaron su señal de rojo a verde.</a:t>
            </a:r>
          </a:p>
          <a:p>
            <a:pPr marL="285750" indent="-285750" algn="l">
              <a:buFont typeface="Wingdings" panose="05000000000000000000" pitchFamily="2" charset="2"/>
              <a:buChar char="ü"/>
            </a:pPr>
            <a:endParaRPr lang="es-CO" sz="1500" b="1" dirty="0">
              <a:solidFill>
                <a:srgbClr val="4D99CD"/>
              </a:solidFill>
            </a:endParaRPr>
          </a:p>
          <a:p>
            <a:pPr marL="285750" indent="-285750" algn="l">
              <a:buFont typeface="Wingdings" panose="05000000000000000000" pitchFamily="2" charset="2"/>
              <a:buChar char="ü"/>
            </a:pPr>
            <a:r>
              <a:rPr lang="es-CO" sz="1500" dirty="0"/>
              <a:t>La industria (IPIR) se mantuvo en verde y con un crecimiento superior al registro nacional, lo cual es consistente con el mayor ritmo de expansión que presenta el IMAE. </a:t>
            </a:r>
          </a:p>
        </p:txBody>
      </p:sp>
      <p:pic>
        <p:nvPicPr>
          <p:cNvPr id="5" name="Imagen 4">
            <a:extLst>
              <a:ext uri="{FF2B5EF4-FFF2-40B4-BE49-F238E27FC236}">
                <a16:creationId xmlns:a16="http://schemas.microsoft.com/office/drawing/2014/main" id="{0C060985-90A2-1D7E-8321-4E49EF1B552A}"/>
              </a:ext>
            </a:extLst>
          </p:cNvPr>
          <p:cNvPicPr>
            <a:picLocks noChangeAspect="1"/>
          </p:cNvPicPr>
          <p:nvPr/>
        </p:nvPicPr>
        <p:blipFill>
          <a:blip r:embed="rId3"/>
          <a:stretch>
            <a:fillRect/>
          </a:stretch>
        </p:blipFill>
        <p:spPr>
          <a:xfrm>
            <a:off x="973297" y="1154906"/>
            <a:ext cx="4400550" cy="4548188"/>
          </a:xfrm>
          <a:prstGeom prst="rect">
            <a:avLst/>
          </a:prstGeom>
        </p:spPr>
      </p:pic>
    </p:spTree>
    <p:extLst>
      <p:ext uri="{BB962C8B-B14F-4D97-AF65-F5344CB8AC3E}">
        <p14:creationId xmlns:p14="http://schemas.microsoft.com/office/powerpoint/2010/main" val="29609368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825B62C-57C9-0E34-3307-389245ADE221}"/>
              </a:ext>
            </a:extLst>
          </p:cNvPr>
          <p:cNvSpPr txBox="1"/>
          <p:nvPr/>
        </p:nvSpPr>
        <p:spPr>
          <a:xfrm>
            <a:off x="598487" y="257622"/>
            <a:ext cx="7596993" cy="769441"/>
          </a:xfrm>
          <a:prstGeom prst="rect">
            <a:avLst/>
          </a:prstGeom>
          <a:noFill/>
        </p:spPr>
        <p:txBody>
          <a:bodyPr wrap="square">
            <a:spAutoFit/>
          </a:bodyPr>
          <a:lstStyle/>
          <a:p>
            <a:r>
              <a:rPr lang="es-CO" sz="2200" dirty="0"/>
              <a:t>Durante el paro camionero, el abastecimiento de alimentos que ingresó a la ciudad de Popayán se redujo 19,4%.</a:t>
            </a:r>
          </a:p>
        </p:txBody>
      </p:sp>
      <p:sp>
        <p:nvSpPr>
          <p:cNvPr id="5" name="CuadroTexto 4">
            <a:extLst>
              <a:ext uri="{FF2B5EF4-FFF2-40B4-BE49-F238E27FC236}">
                <a16:creationId xmlns:a16="http://schemas.microsoft.com/office/drawing/2014/main" id="{F7C93BFA-1B60-CBF5-F320-9D03EE357552}"/>
              </a:ext>
            </a:extLst>
          </p:cNvPr>
          <p:cNvSpPr txBox="1"/>
          <p:nvPr/>
        </p:nvSpPr>
        <p:spPr>
          <a:xfrm>
            <a:off x="653077" y="4110416"/>
            <a:ext cx="7733472" cy="2246769"/>
          </a:xfrm>
          <a:prstGeom prst="rect">
            <a:avLst/>
          </a:prstGeom>
          <a:noFill/>
        </p:spPr>
        <p:txBody>
          <a:bodyPr wrap="square">
            <a:spAutoFit/>
          </a:bodyPr>
          <a:lstStyle/>
          <a:p>
            <a:pPr marL="285750" indent="-285750">
              <a:buFont typeface="Arial" panose="020B0604020202020204" pitchFamily="34" charset="0"/>
              <a:buChar char="•"/>
            </a:pPr>
            <a:r>
              <a:rPr lang="es-CO" sz="1400" dirty="0"/>
              <a:t>El paro camionero afectó  principalmente el grupo de carnes, granos y cereales, lácteos y huevos, pescados y procesados (-61%). </a:t>
            </a:r>
          </a:p>
          <a:p>
            <a:pPr marL="285750" indent="-285750">
              <a:buFont typeface="Arial" panose="020B0604020202020204" pitchFamily="34" charset="0"/>
              <a:buChar char="•"/>
            </a:pPr>
            <a:endParaRPr lang="es-CO" sz="1400" dirty="0"/>
          </a:p>
          <a:p>
            <a:pPr marL="285750" indent="-285750">
              <a:buFont typeface="Arial" panose="020B0604020202020204" pitchFamily="34" charset="0"/>
              <a:buChar char="•"/>
            </a:pPr>
            <a:r>
              <a:rPr lang="es-CO" sz="1400" dirty="0"/>
              <a:t>En Cali, la reducción en el abastecimiento fue del 18% respectivamente. A nivel nacional, el impacto del paro camionero en el abastecimiento fue ligeramente menor (-15%). </a:t>
            </a:r>
          </a:p>
          <a:p>
            <a:pPr marL="285750" indent="-285750">
              <a:buFont typeface="Arial" panose="020B0604020202020204" pitchFamily="34" charset="0"/>
              <a:buChar char="•"/>
            </a:pPr>
            <a:endParaRPr lang="es-CO" sz="1400" dirty="0"/>
          </a:p>
          <a:p>
            <a:pPr marL="285750" indent="-285750">
              <a:buFont typeface="Arial" panose="020B0604020202020204" pitchFamily="34" charset="0"/>
              <a:buChar char="•"/>
            </a:pPr>
            <a:r>
              <a:rPr lang="es-CO" sz="1400" dirty="0"/>
              <a:t>Esta reducción generalizada en el abastecimiento generó un incremento significativo en los precios mayoristas de alimentos en Popayán, destacándose la cebolla </a:t>
            </a:r>
            <a:r>
              <a:rPr lang="es-CO" sz="1400" dirty="0" err="1"/>
              <a:t>junca</a:t>
            </a:r>
            <a:r>
              <a:rPr lang="es-CO" sz="1400" dirty="0"/>
              <a:t> (+139%), frijol verde (+4%), habichuela (+13%), zanahoria (+125%), aguacate (+2%), guayaba (+2%), ahuyama (+1%), piña (+2%), papa criolla (+26%) y papa negra (+64%).</a:t>
            </a:r>
          </a:p>
        </p:txBody>
      </p:sp>
      <p:pic>
        <p:nvPicPr>
          <p:cNvPr id="6" name="Imagen 5">
            <a:extLst>
              <a:ext uri="{FF2B5EF4-FFF2-40B4-BE49-F238E27FC236}">
                <a16:creationId xmlns:a16="http://schemas.microsoft.com/office/drawing/2014/main" id="{F4FF0EE9-A0F5-6B2B-4F88-235CB43B6A83}"/>
              </a:ext>
            </a:extLst>
          </p:cNvPr>
          <p:cNvPicPr>
            <a:picLocks noChangeAspect="1"/>
          </p:cNvPicPr>
          <p:nvPr/>
        </p:nvPicPr>
        <p:blipFill>
          <a:blip r:embed="rId2"/>
          <a:stretch>
            <a:fillRect/>
          </a:stretch>
        </p:blipFill>
        <p:spPr>
          <a:xfrm>
            <a:off x="759244" y="1764899"/>
            <a:ext cx="7627305" cy="2083770"/>
          </a:xfrm>
          <a:prstGeom prst="rect">
            <a:avLst/>
          </a:prstGeom>
        </p:spPr>
      </p:pic>
      <p:sp>
        <p:nvSpPr>
          <p:cNvPr id="8" name="CuadroTexto 7">
            <a:extLst>
              <a:ext uri="{FF2B5EF4-FFF2-40B4-BE49-F238E27FC236}">
                <a16:creationId xmlns:a16="http://schemas.microsoft.com/office/drawing/2014/main" id="{2B752FD9-19EB-7C84-126E-225BC8E954E8}"/>
              </a:ext>
            </a:extLst>
          </p:cNvPr>
          <p:cNvSpPr txBox="1"/>
          <p:nvPr/>
        </p:nvSpPr>
        <p:spPr>
          <a:xfrm>
            <a:off x="2335473" y="1272337"/>
            <a:ext cx="5505165" cy="276999"/>
          </a:xfrm>
          <a:prstGeom prst="rect">
            <a:avLst/>
          </a:prstGeom>
          <a:noFill/>
        </p:spPr>
        <p:txBody>
          <a:bodyPr wrap="square">
            <a:spAutoFit/>
          </a:bodyPr>
          <a:lstStyle/>
          <a:p>
            <a:r>
              <a:rPr lang="es-CO" sz="1200" b="1" dirty="0"/>
              <a:t>Abastecimiento en Popayán, Plaza de Mercado del Barrio Bolívar</a:t>
            </a:r>
          </a:p>
        </p:txBody>
      </p:sp>
    </p:spTree>
    <p:extLst>
      <p:ext uri="{BB962C8B-B14F-4D97-AF65-F5344CB8AC3E}">
        <p14:creationId xmlns:p14="http://schemas.microsoft.com/office/powerpoint/2010/main" val="41481740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33CA666-8732-78C3-A5CF-99F403BBBBFB}"/>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A02CE50-4701-CF38-6C29-F4F28DE53E95}"/>
              </a:ext>
            </a:extLst>
          </p:cNvPr>
          <p:cNvSpPr txBox="1"/>
          <p:nvPr/>
        </p:nvSpPr>
        <p:spPr>
          <a:xfrm>
            <a:off x="598487" y="184439"/>
            <a:ext cx="8156552" cy="707886"/>
          </a:xfrm>
          <a:prstGeom prst="rect">
            <a:avLst/>
          </a:prstGeom>
          <a:noFill/>
        </p:spPr>
        <p:txBody>
          <a:bodyPr wrap="square">
            <a:spAutoFit/>
          </a:bodyPr>
          <a:lstStyle/>
          <a:p>
            <a:r>
              <a:rPr lang="es-CO" sz="2000" dirty="0"/>
              <a:t>Durante el paro camionero, el consumo de energía en Guachené, Villa Rica, Caloto, Caldono y Miranda se redujo significativamente.</a:t>
            </a:r>
          </a:p>
        </p:txBody>
      </p:sp>
      <p:sp>
        <p:nvSpPr>
          <p:cNvPr id="8" name="CuadroTexto 7">
            <a:extLst>
              <a:ext uri="{FF2B5EF4-FFF2-40B4-BE49-F238E27FC236}">
                <a16:creationId xmlns:a16="http://schemas.microsoft.com/office/drawing/2014/main" id="{F46A6287-7414-7363-3145-63F3A72D67F7}"/>
              </a:ext>
            </a:extLst>
          </p:cNvPr>
          <p:cNvSpPr txBox="1"/>
          <p:nvPr/>
        </p:nvSpPr>
        <p:spPr>
          <a:xfrm>
            <a:off x="598487" y="1218354"/>
            <a:ext cx="7840249" cy="461665"/>
          </a:xfrm>
          <a:prstGeom prst="rect">
            <a:avLst/>
          </a:prstGeom>
          <a:noFill/>
        </p:spPr>
        <p:txBody>
          <a:bodyPr wrap="square">
            <a:spAutoFit/>
          </a:bodyPr>
          <a:lstStyle/>
          <a:p>
            <a:r>
              <a:rPr lang="es-CO" sz="1200" b="1" dirty="0"/>
              <a:t>Variación diaria de la demanda de energía no regulada (grandes industrias y comercios) </a:t>
            </a:r>
          </a:p>
          <a:p>
            <a:r>
              <a:rPr lang="es-CO" sz="1200" b="1" dirty="0"/>
              <a:t>(respecto al mismo día de la semana anterior)</a:t>
            </a:r>
          </a:p>
        </p:txBody>
      </p:sp>
      <p:pic>
        <p:nvPicPr>
          <p:cNvPr id="2" name="Imagen 1">
            <a:extLst>
              <a:ext uri="{FF2B5EF4-FFF2-40B4-BE49-F238E27FC236}">
                <a16:creationId xmlns:a16="http://schemas.microsoft.com/office/drawing/2014/main" id="{4FB2EDE5-FD02-2335-5771-29792977C74A}"/>
              </a:ext>
            </a:extLst>
          </p:cNvPr>
          <p:cNvPicPr>
            <a:picLocks noChangeAspect="1"/>
          </p:cNvPicPr>
          <p:nvPr/>
        </p:nvPicPr>
        <p:blipFill>
          <a:blip r:embed="rId2"/>
          <a:stretch>
            <a:fillRect/>
          </a:stretch>
        </p:blipFill>
        <p:spPr>
          <a:xfrm>
            <a:off x="629964" y="1784091"/>
            <a:ext cx="7884071" cy="1691201"/>
          </a:xfrm>
          <a:prstGeom prst="rect">
            <a:avLst/>
          </a:prstGeom>
          <a:ln>
            <a:solidFill>
              <a:schemeClr val="tx2">
                <a:lumMod val="50000"/>
                <a:lumOff val="50000"/>
              </a:schemeClr>
            </a:solidFill>
          </a:ln>
        </p:spPr>
      </p:pic>
      <p:sp>
        <p:nvSpPr>
          <p:cNvPr id="4" name="CuadroTexto 3">
            <a:extLst>
              <a:ext uri="{FF2B5EF4-FFF2-40B4-BE49-F238E27FC236}">
                <a16:creationId xmlns:a16="http://schemas.microsoft.com/office/drawing/2014/main" id="{A58D51B4-9214-E34C-A301-08EB20E7CAC6}"/>
              </a:ext>
            </a:extLst>
          </p:cNvPr>
          <p:cNvSpPr txBox="1"/>
          <p:nvPr/>
        </p:nvSpPr>
        <p:spPr>
          <a:xfrm>
            <a:off x="359887" y="6399974"/>
            <a:ext cx="7840249" cy="276999"/>
          </a:xfrm>
          <a:prstGeom prst="rect">
            <a:avLst/>
          </a:prstGeom>
          <a:noFill/>
        </p:spPr>
        <p:txBody>
          <a:bodyPr wrap="square">
            <a:spAutoFit/>
          </a:bodyPr>
          <a:lstStyle/>
          <a:p>
            <a:pPr algn="ctr"/>
            <a:r>
              <a:rPr lang="es-CO" sz="1200" i="1" dirty="0"/>
              <a:t>Fuente: Elaboración propia con datos del operador de energía XM</a:t>
            </a:r>
            <a:r>
              <a:rPr lang="es-CO" sz="1200" b="1" dirty="0"/>
              <a:t>.</a:t>
            </a:r>
          </a:p>
        </p:txBody>
      </p:sp>
      <p:graphicFrame>
        <p:nvGraphicFramePr>
          <p:cNvPr id="10" name="Tabla 9">
            <a:extLst>
              <a:ext uri="{FF2B5EF4-FFF2-40B4-BE49-F238E27FC236}">
                <a16:creationId xmlns:a16="http://schemas.microsoft.com/office/drawing/2014/main" id="{C90FCA58-49E7-95E3-8CBE-504D14731256}"/>
              </a:ext>
            </a:extLst>
          </p:cNvPr>
          <p:cNvGraphicFramePr>
            <a:graphicFrameLocks noGrp="1"/>
          </p:cNvGraphicFramePr>
          <p:nvPr/>
        </p:nvGraphicFramePr>
        <p:xfrm>
          <a:off x="644210" y="4537002"/>
          <a:ext cx="7899400" cy="1740221"/>
        </p:xfrm>
        <a:graphic>
          <a:graphicData uri="http://schemas.openxmlformats.org/drawingml/2006/table">
            <a:tbl>
              <a:tblPr/>
              <a:tblGrid>
                <a:gridCol w="762000">
                  <a:extLst>
                    <a:ext uri="{9D8B030D-6E8A-4147-A177-3AD203B41FA5}">
                      <a16:colId xmlns:a16="http://schemas.microsoft.com/office/drawing/2014/main" val="2077682487"/>
                    </a:ext>
                  </a:extLst>
                </a:gridCol>
                <a:gridCol w="774700">
                  <a:extLst>
                    <a:ext uri="{9D8B030D-6E8A-4147-A177-3AD203B41FA5}">
                      <a16:colId xmlns:a16="http://schemas.microsoft.com/office/drawing/2014/main" val="1858902491"/>
                    </a:ext>
                  </a:extLst>
                </a:gridCol>
                <a:gridCol w="876300">
                  <a:extLst>
                    <a:ext uri="{9D8B030D-6E8A-4147-A177-3AD203B41FA5}">
                      <a16:colId xmlns:a16="http://schemas.microsoft.com/office/drawing/2014/main" val="1011201660"/>
                    </a:ext>
                  </a:extLst>
                </a:gridCol>
                <a:gridCol w="774700">
                  <a:extLst>
                    <a:ext uri="{9D8B030D-6E8A-4147-A177-3AD203B41FA5}">
                      <a16:colId xmlns:a16="http://schemas.microsoft.com/office/drawing/2014/main" val="200934099"/>
                    </a:ext>
                  </a:extLst>
                </a:gridCol>
                <a:gridCol w="876300">
                  <a:extLst>
                    <a:ext uri="{9D8B030D-6E8A-4147-A177-3AD203B41FA5}">
                      <a16:colId xmlns:a16="http://schemas.microsoft.com/office/drawing/2014/main" val="4077947647"/>
                    </a:ext>
                  </a:extLst>
                </a:gridCol>
                <a:gridCol w="876300">
                  <a:extLst>
                    <a:ext uri="{9D8B030D-6E8A-4147-A177-3AD203B41FA5}">
                      <a16:colId xmlns:a16="http://schemas.microsoft.com/office/drawing/2014/main" val="121006337"/>
                    </a:ext>
                  </a:extLst>
                </a:gridCol>
                <a:gridCol w="1130300">
                  <a:extLst>
                    <a:ext uri="{9D8B030D-6E8A-4147-A177-3AD203B41FA5}">
                      <a16:colId xmlns:a16="http://schemas.microsoft.com/office/drawing/2014/main" val="1962346102"/>
                    </a:ext>
                  </a:extLst>
                </a:gridCol>
                <a:gridCol w="952500">
                  <a:extLst>
                    <a:ext uri="{9D8B030D-6E8A-4147-A177-3AD203B41FA5}">
                      <a16:colId xmlns:a16="http://schemas.microsoft.com/office/drawing/2014/main" val="3438246087"/>
                    </a:ext>
                  </a:extLst>
                </a:gridCol>
                <a:gridCol w="876300">
                  <a:extLst>
                    <a:ext uri="{9D8B030D-6E8A-4147-A177-3AD203B41FA5}">
                      <a16:colId xmlns:a16="http://schemas.microsoft.com/office/drawing/2014/main" val="371376766"/>
                    </a:ext>
                  </a:extLst>
                </a:gridCol>
              </a:tblGrid>
              <a:tr h="180975">
                <a:tc>
                  <a:txBody>
                    <a:bodyPr/>
                    <a:lstStyle/>
                    <a:p>
                      <a:pPr algn="ctr" fontAlgn="b"/>
                      <a:r>
                        <a:rPr lang="en-US" sz="1400" b="1" i="0" u="none" strike="noStrike">
                          <a:solidFill>
                            <a:srgbClr val="FFFFFF"/>
                          </a:solidFill>
                          <a:effectLst/>
                          <a:latin typeface="Calibri" panose="020F0502020204030204" pitchFamily="34" charset="0"/>
                        </a:rPr>
                        <a:t>DÍA</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808080"/>
                    </a:solidFill>
                  </a:tcPr>
                </a:tc>
                <a:tc>
                  <a:txBody>
                    <a:bodyPr/>
                    <a:lstStyle/>
                    <a:p>
                      <a:pPr algn="ctr" fontAlgn="ctr"/>
                      <a:r>
                        <a:rPr lang="en-US" sz="1400" b="1" i="0" u="none" strike="noStrike">
                          <a:solidFill>
                            <a:srgbClr val="FFFFFF"/>
                          </a:solidFill>
                          <a:effectLst/>
                          <a:latin typeface="Calibri" panose="020F0502020204030204" pitchFamily="34" charset="0"/>
                        </a:rPr>
                        <a:t>CALDONO</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CALOTO</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CORINTO</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MIRANDA</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PIENDAMO</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POPAYAN</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PUERTO TEJADA</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solidFill>
                      <a:srgbClr val="002060"/>
                    </a:solidFill>
                  </a:tcPr>
                </a:tc>
                <a:tc>
                  <a:txBody>
                    <a:bodyPr/>
                    <a:lstStyle/>
                    <a:p>
                      <a:pPr algn="ctr" fontAlgn="ctr"/>
                      <a:r>
                        <a:rPr lang="en-US" sz="1400" b="1" i="0" u="none" strike="noStrike">
                          <a:solidFill>
                            <a:srgbClr val="FFFFFF"/>
                          </a:solidFill>
                          <a:effectLst/>
                          <a:latin typeface="Calibri" panose="020F0502020204030204" pitchFamily="34" charset="0"/>
                        </a:rPr>
                        <a:t>VILLA RICA</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2060"/>
                    </a:solidFill>
                  </a:tcPr>
                </a:tc>
                <a:extLst>
                  <a:ext uri="{0D108BD9-81ED-4DB2-BD59-A6C34878D82A}">
                    <a16:rowId xmlns:a16="http://schemas.microsoft.com/office/drawing/2014/main" val="1898652493"/>
                  </a:ext>
                </a:extLst>
              </a:tr>
              <a:tr h="180975">
                <a:tc>
                  <a:txBody>
                    <a:bodyPr/>
                    <a:lstStyle/>
                    <a:p>
                      <a:pPr algn="ctr" fontAlgn="b"/>
                      <a:r>
                        <a:rPr lang="en-US" sz="1400" b="1" i="0" u="none" strike="noStrike">
                          <a:solidFill>
                            <a:srgbClr val="000000"/>
                          </a:solidFill>
                          <a:effectLst/>
                          <a:latin typeface="Calibri" panose="020F0502020204030204" pitchFamily="34" charset="0"/>
                        </a:rPr>
                        <a:t>1-sep-24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-0,9%</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-22,4%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11,0%</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-22,6%</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-0,9%</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0,8%</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9,9%</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2401163"/>
                  </a:ext>
                </a:extLst>
              </a:tr>
              <a:tr h="180975">
                <a:tc>
                  <a:txBody>
                    <a:bodyPr/>
                    <a:lstStyle/>
                    <a:p>
                      <a:pPr algn="ctr" fontAlgn="b"/>
                      <a:r>
                        <a:rPr lang="en-US" sz="1400" b="1" i="0" u="none" strike="noStrike">
                          <a:solidFill>
                            <a:srgbClr val="000000"/>
                          </a:solidFill>
                          <a:effectLst/>
                          <a:latin typeface="Calibri" panose="020F0502020204030204" pitchFamily="34" charset="0"/>
                        </a:rPr>
                        <a:t>2-sep-24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-0,8%</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-31,0%</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3,0%</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9,4%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-6,9%</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24,4%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34,0%</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48884811"/>
                  </a:ext>
                </a:extLst>
              </a:tr>
              <a:tr h="180975">
                <a:tc>
                  <a:txBody>
                    <a:bodyPr/>
                    <a:lstStyle/>
                    <a:p>
                      <a:pPr algn="ctr" fontAlgn="b"/>
                      <a:r>
                        <a:rPr lang="en-US" sz="1400" b="1" i="0" u="none" strike="noStrike">
                          <a:solidFill>
                            <a:srgbClr val="000000"/>
                          </a:solidFill>
                          <a:effectLst/>
                          <a:latin typeface="Calibri" panose="020F0502020204030204" pitchFamily="34" charset="0"/>
                        </a:rPr>
                        <a:t>3-sep-24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3,2%</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10,0%</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-51,2%</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-65,4%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-17,8%</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-1,2%</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-2,2%</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3,7%</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21523844"/>
                  </a:ext>
                </a:extLst>
              </a:tr>
              <a:tr h="180975">
                <a:tc>
                  <a:txBody>
                    <a:bodyPr/>
                    <a:lstStyle/>
                    <a:p>
                      <a:pPr algn="ctr" fontAlgn="b"/>
                      <a:r>
                        <a:rPr lang="en-US" sz="1400" b="1" i="0" u="none" strike="noStrike">
                          <a:solidFill>
                            <a:srgbClr val="000000"/>
                          </a:solidFill>
                          <a:effectLst/>
                          <a:latin typeface="Calibri" panose="020F0502020204030204" pitchFamily="34" charset="0"/>
                        </a:rPr>
                        <a:t>4-sep-24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1,9%</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22,5%</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12,0%</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-4,5%</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14,8%</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1,5%</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26,2%</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48,2%</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67675117"/>
                  </a:ext>
                </a:extLst>
              </a:tr>
              <a:tr h="180975">
                <a:tc>
                  <a:txBody>
                    <a:bodyPr/>
                    <a:lstStyle/>
                    <a:p>
                      <a:pPr algn="ctr" fontAlgn="b"/>
                      <a:r>
                        <a:rPr lang="en-US" sz="1400" b="1" i="0" u="none" strike="noStrike">
                          <a:solidFill>
                            <a:srgbClr val="000000"/>
                          </a:solidFill>
                          <a:effectLst/>
                          <a:latin typeface="Calibri" panose="020F0502020204030204" pitchFamily="34" charset="0"/>
                        </a:rPr>
                        <a:t>5-sep-24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9,3%</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35,7%</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13,4%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-5,5%</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31,4%</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00B050"/>
                          </a:solidFill>
                          <a:effectLst/>
                          <a:latin typeface="Calibri" panose="020F0502020204030204" pitchFamily="34" charset="0"/>
                        </a:rPr>
                        <a:t>2,8%</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-6,5%</a:t>
                      </a:r>
                    </a:p>
                  </a:txBody>
                  <a:tcPr marL="4763" marR="4763" marT="4763" marB="0" anchor="ctr">
                    <a:lnL>
                      <a:noFill/>
                    </a:lnL>
                    <a:lnR>
                      <a:noFill/>
                    </a:lnR>
                    <a:lnT>
                      <a:noFill/>
                    </a:lnT>
                    <a:lnB>
                      <a:noFill/>
                    </a:lnB>
                    <a:noFill/>
                  </a:tcPr>
                </a:tc>
                <a:tc>
                  <a:txBody>
                    <a:bodyPr/>
                    <a:lstStyle/>
                    <a:p>
                      <a:pPr algn="ctr" fontAlgn="ctr"/>
                      <a:r>
                        <a:rPr lang="en-US" sz="1400" b="1" i="0" u="none" strike="noStrike">
                          <a:solidFill>
                            <a:srgbClr val="C00000"/>
                          </a:solidFill>
                          <a:effectLst/>
                          <a:latin typeface="Calibri" panose="020F0502020204030204" pitchFamily="34" charset="0"/>
                        </a:rPr>
                        <a:t>-37,7%</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34561853"/>
                  </a:ext>
                </a:extLst>
              </a:tr>
              <a:tr h="186055">
                <a:tc>
                  <a:txBody>
                    <a:bodyPr/>
                    <a:lstStyle/>
                    <a:p>
                      <a:pPr algn="ctr" fontAlgn="b"/>
                      <a:r>
                        <a:rPr lang="en-US" sz="1400" b="1" i="0" u="none" strike="noStrike">
                          <a:solidFill>
                            <a:srgbClr val="000000"/>
                          </a:solidFill>
                          <a:effectLst/>
                          <a:latin typeface="Calibri" panose="020F0502020204030204" pitchFamily="34" charset="0"/>
                        </a:rPr>
                        <a:t>6-sep-24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C00000"/>
                          </a:solidFill>
                          <a:effectLst/>
                          <a:latin typeface="Calibri" panose="020F0502020204030204" pitchFamily="34" charset="0"/>
                        </a:rPr>
                        <a:t>-0,8%</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37,9%</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C00000"/>
                          </a:solidFill>
                          <a:effectLst/>
                          <a:latin typeface="Calibri" panose="020F0502020204030204" pitchFamily="34" charset="0"/>
                        </a:rPr>
                        <a:t>-35,3%</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C00000"/>
                          </a:solidFill>
                          <a:effectLst/>
                          <a:latin typeface="Calibri" panose="020F0502020204030204" pitchFamily="34" charset="0"/>
                        </a:rPr>
                        <a:t>-42,6%</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C00000"/>
                          </a:solidFill>
                          <a:effectLst/>
                          <a:latin typeface="Calibri" panose="020F0502020204030204" pitchFamily="34" charset="0"/>
                        </a:rPr>
                        <a:t>-13,7%</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2,7%</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a:solidFill>
                            <a:srgbClr val="00B050"/>
                          </a:solidFill>
                          <a:effectLst/>
                          <a:latin typeface="Calibri" panose="020F0502020204030204" pitchFamily="34" charset="0"/>
                        </a:rPr>
                        <a:t>29,7%</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C00000"/>
                          </a:solidFill>
                          <a:effectLst/>
                          <a:latin typeface="Calibri" panose="020F0502020204030204" pitchFamily="34" charset="0"/>
                        </a:rPr>
                        <a:t>-28,0%</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8332422"/>
                  </a:ext>
                </a:extLst>
              </a:tr>
            </a:tbl>
          </a:graphicData>
        </a:graphic>
      </p:graphicFrame>
      <p:sp>
        <p:nvSpPr>
          <p:cNvPr id="11" name="CuadroTexto 10">
            <a:extLst>
              <a:ext uri="{FF2B5EF4-FFF2-40B4-BE49-F238E27FC236}">
                <a16:creationId xmlns:a16="http://schemas.microsoft.com/office/drawing/2014/main" id="{1C1EB1F1-8CAD-3AF9-D249-391E69C0B2B6}"/>
              </a:ext>
            </a:extLst>
          </p:cNvPr>
          <p:cNvSpPr txBox="1"/>
          <p:nvPr/>
        </p:nvSpPr>
        <p:spPr>
          <a:xfrm>
            <a:off x="598486" y="3884861"/>
            <a:ext cx="7840249" cy="461665"/>
          </a:xfrm>
          <a:prstGeom prst="rect">
            <a:avLst/>
          </a:prstGeom>
          <a:noFill/>
        </p:spPr>
        <p:txBody>
          <a:bodyPr wrap="square">
            <a:spAutoFit/>
          </a:bodyPr>
          <a:lstStyle/>
          <a:p>
            <a:r>
              <a:rPr lang="es-CO" sz="1200" b="1" dirty="0"/>
              <a:t>Variación diaria de la demanda de energía regulada (pequeñas y medianas empresas)</a:t>
            </a:r>
          </a:p>
          <a:p>
            <a:r>
              <a:rPr lang="es-CO" sz="1200" b="1" dirty="0"/>
              <a:t>(respecto al mismo día de la semana anterior)</a:t>
            </a:r>
          </a:p>
        </p:txBody>
      </p:sp>
    </p:spTree>
    <p:extLst>
      <p:ext uri="{BB962C8B-B14F-4D97-AF65-F5344CB8AC3E}">
        <p14:creationId xmlns:p14="http://schemas.microsoft.com/office/powerpoint/2010/main" val="6937398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5FD9332-E984-620E-40E0-D3BE289F1611}"/>
              </a:ext>
            </a:extLst>
          </p:cNvPr>
          <p:cNvSpPr txBox="1"/>
          <p:nvPr/>
        </p:nvSpPr>
        <p:spPr>
          <a:xfrm>
            <a:off x="505422" y="229428"/>
            <a:ext cx="7893637" cy="769441"/>
          </a:xfrm>
          <a:prstGeom prst="rect">
            <a:avLst/>
          </a:prstGeom>
          <a:noFill/>
        </p:spPr>
        <p:txBody>
          <a:bodyPr wrap="square">
            <a:spAutoFit/>
          </a:bodyPr>
          <a:lstStyle/>
          <a:p>
            <a:r>
              <a:rPr lang="es-CO" sz="2200" dirty="0"/>
              <a:t>Durante el paro camionero, el tránsito de vehículos de carga por el peaje El Bordo se redujo más del 50%</a:t>
            </a:r>
          </a:p>
        </p:txBody>
      </p:sp>
      <p:pic>
        <p:nvPicPr>
          <p:cNvPr id="6" name="Imagen 5">
            <a:extLst>
              <a:ext uri="{FF2B5EF4-FFF2-40B4-BE49-F238E27FC236}">
                <a16:creationId xmlns:a16="http://schemas.microsoft.com/office/drawing/2014/main" id="{4A1A5317-9116-AB17-A667-A09789B9EB9B}"/>
              </a:ext>
            </a:extLst>
          </p:cNvPr>
          <p:cNvPicPr>
            <a:picLocks noChangeAspect="1"/>
          </p:cNvPicPr>
          <p:nvPr/>
        </p:nvPicPr>
        <p:blipFill>
          <a:blip r:embed="rId2"/>
          <a:stretch>
            <a:fillRect/>
          </a:stretch>
        </p:blipFill>
        <p:spPr>
          <a:xfrm>
            <a:off x="826115" y="1274715"/>
            <a:ext cx="7252253" cy="4969136"/>
          </a:xfrm>
          <a:prstGeom prst="rect">
            <a:avLst/>
          </a:prstGeom>
        </p:spPr>
      </p:pic>
      <p:sp>
        <p:nvSpPr>
          <p:cNvPr id="7" name="CuadroTexto 6">
            <a:extLst>
              <a:ext uri="{FF2B5EF4-FFF2-40B4-BE49-F238E27FC236}">
                <a16:creationId xmlns:a16="http://schemas.microsoft.com/office/drawing/2014/main" id="{249B01D0-767D-B99E-0F1E-6AA020B54F68}"/>
              </a:ext>
            </a:extLst>
          </p:cNvPr>
          <p:cNvSpPr txBox="1"/>
          <p:nvPr/>
        </p:nvSpPr>
        <p:spPr>
          <a:xfrm>
            <a:off x="651875" y="6388912"/>
            <a:ext cx="7840249" cy="276999"/>
          </a:xfrm>
          <a:prstGeom prst="rect">
            <a:avLst/>
          </a:prstGeom>
          <a:noFill/>
        </p:spPr>
        <p:txBody>
          <a:bodyPr wrap="square">
            <a:spAutoFit/>
          </a:bodyPr>
          <a:lstStyle/>
          <a:p>
            <a:pPr algn="ctr"/>
            <a:r>
              <a:rPr lang="es-CO" sz="1200" i="1" dirty="0"/>
              <a:t>Fuente: Elaboración propia con datos de </a:t>
            </a:r>
            <a:r>
              <a:rPr lang="es-CO" sz="1200" i="1" dirty="0" err="1"/>
              <a:t>Invías</a:t>
            </a:r>
            <a:r>
              <a:rPr lang="es-CO" sz="1200" b="1" dirty="0"/>
              <a:t>.</a:t>
            </a:r>
          </a:p>
        </p:txBody>
      </p:sp>
    </p:spTree>
    <p:extLst>
      <p:ext uri="{BB962C8B-B14F-4D97-AF65-F5344CB8AC3E}">
        <p14:creationId xmlns:p14="http://schemas.microsoft.com/office/powerpoint/2010/main" val="3472702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5B13693-94B6-D9E3-8217-DAD513C7298C}"/>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E8B7610-5C40-0CA2-7C92-C2A13939A023}"/>
              </a:ext>
            </a:extLst>
          </p:cNvPr>
          <p:cNvSpPr txBox="1"/>
          <p:nvPr/>
        </p:nvSpPr>
        <p:spPr>
          <a:xfrm>
            <a:off x="596204" y="199757"/>
            <a:ext cx="8100172" cy="1015663"/>
          </a:xfrm>
          <a:prstGeom prst="rect">
            <a:avLst/>
          </a:prstGeom>
          <a:noFill/>
        </p:spPr>
        <p:txBody>
          <a:bodyPr wrap="square">
            <a:spAutoFit/>
          </a:bodyPr>
          <a:lstStyle/>
          <a:p>
            <a:pPr>
              <a:defRPr sz="1400" b="0" i="0" u="none" strike="noStrike" kern="1200" spc="0" baseline="0">
                <a:solidFill>
                  <a:prstClr val="black">
                    <a:lumMod val="65000"/>
                    <a:lumOff val="35000"/>
                  </a:prstClr>
                </a:solidFill>
                <a:latin typeface="+mn-lt"/>
                <a:ea typeface="+mn-ea"/>
                <a:cs typeface="+mn-cs"/>
              </a:defRPr>
            </a:pPr>
            <a:r>
              <a:rPr lang="en-US" sz="2000" dirty="0">
                <a:solidFill>
                  <a:srgbClr val="004563"/>
                </a:solidFill>
                <a:latin typeface="Arial" panose="020B0604020202020204" pitchFamily="34" charset="0"/>
              </a:rPr>
              <a:t>Turismo: La entrada de </a:t>
            </a:r>
            <a:r>
              <a:rPr lang="en-US" sz="2000" dirty="0" err="1">
                <a:solidFill>
                  <a:srgbClr val="004563"/>
                </a:solidFill>
                <a:latin typeface="Arial" panose="020B0604020202020204" pitchFamily="34" charset="0"/>
              </a:rPr>
              <a:t>extranjeros</a:t>
            </a:r>
            <a:r>
              <a:rPr lang="en-US" sz="2000" dirty="0">
                <a:solidFill>
                  <a:srgbClr val="004563"/>
                </a:solidFill>
                <a:latin typeface="Arial" panose="020B0604020202020204" pitchFamily="34" charset="0"/>
              </a:rPr>
              <a:t> que se </a:t>
            </a:r>
            <a:r>
              <a:rPr lang="en-US" sz="2000" dirty="0" err="1">
                <a:solidFill>
                  <a:srgbClr val="004563"/>
                </a:solidFill>
                <a:latin typeface="Arial" panose="020B0604020202020204" pitchFamily="34" charset="0"/>
              </a:rPr>
              <a:t>hospedó</a:t>
            </a:r>
            <a:r>
              <a:rPr lang="en-US" sz="2000" dirty="0">
                <a:solidFill>
                  <a:srgbClr val="004563"/>
                </a:solidFill>
                <a:latin typeface="Arial" panose="020B0604020202020204" pitchFamily="34" charset="0"/>
              </a:rPr>
              <a:t> </a:t>
            </a:r>
            <a:r>
              <a:rPr lang="en-US" sz="2000" dirty="0" err="1">
                <a:solidFill>
                  <a:srgbClr val="004563"/>
                </a:solidFill>
                <a:latin typeface="Arial" panose="020B0604020202020204" pitchFamily="34" charset="0"/>
              </a:rPr>
              <a:t>en</a:t>
            </a:r>
            <a:r>
              <a:rPr lang="en-US" sz="2000" dirty="0">
                <a:solidFill>
                  <a:srgbClr val="004563"/>
                </a:solidFill>
                <a:latin typeface="Arial" panose="020B0604020202020204" pitchFamily="34" charset="0"/>
              </a:rPr>
              <a:t> </a:t>
            </a:r>
            <a:r>
              <a:rPr lang="en-US" sz="2000" dirty="0" err="1">
                <a:solidFill>
                  <a:srgbClr val="004563"/>
                </a:solidFill>
                <a:latin typeface="Arial" panose="020B0604020202020204" pitchFamily="34" charset="0"/>
              </a:rPr>
              <a:t>el</a:t>
            </a:r>
            <a:r>
              <a:rPr lang="en-US" sz="2000" dirty="0">
                <a:solidFill>
                  <a:srgbClr val="004563"/>
                </a:solidFill>
                <a:latin typeface="Arial" panose="020B0604020202020204" pitchFamily="34" charset="0"/>
              </a:rPr>
              <a:t> Cauca </a:t>
            </a:r>
            <a:r>
              <a:rPr lang="en-US" sz="2000" dirty="0" err="1">
                <a:solidFill>
                  <a:srgbClr val="004563"/>
                </a:solidFill>
                <a:latin typeface="Arial" panose="020B0604020202020204" pitchFamily="34" charset="0"/>
              </a:rPr>
              <a:t>aumentó</a:t>
            </a:r>
            <a:r>
              <a:rPr lang="en-US" sz="2000" dirty="0">
                <a:solidFill>
                  <a:srgbClr val="004563"/>
                </a:solidFill>
                <a:latin typeface="Arial" panose="020B0604020202020204" pitchFamily="34" charset="0"/>
              </a:rPr>
              <a:t> 51,8% </a:t>
            </a:r>
            <a:r>
              <a:rPr lang="en-US" sz="2000" dirty="0" err="1">
                <a:solidFill>
                  <a:srgbClr val="004563"/>
                </a:solidFill>
                <a:latin typeface="Arial" panose="020B0604020202020204" pitchFamily="34" charset="0"/>
              </a:rPr>
              <a:t>en</a:t>
            </a:r>
            <a:r>
              <a:rPr lang="en-US" sz="2000" dirty="0">
                <a:solidFill>
                  <a:srgbClr val="004563"/>
                </a:solidFill>
                <a:latin typeface="Arial" panose="020B0604020202020204" pitchFamily="34" charset="0"/>
              </a:rPr>
              <a:t> </a:t>
            </a:r>
            <a:r>
              <a:rPr lang="en-US" sz="2000" dirty="0" err="1">
                <a:solidFill>
                  <a:srgbClr val="004563"/>
                </a:solidFill>
                <a:latin typeface="Arial" panose="020B0604020202020204" pitchFamily="34" charset="0"/>
              </a:rPr>
              <a:t>septiembre</a:t>
            </a:r>
            <a:r>
              <a:rPr lang="en-US" sz="2000" dirty="0">
                <a:solidFill>
                  <a:srgbClr val="004563"/>
                </a:solidFill>
                <a:latin typeface="Arial" panose="020B0604020202020204" pitchFamily="34" charset="0"/>
              </a:rPr>
              <a:t> 2024 respect a </a:t>
            </a:r>
            <a:r>
              <a:rPr lang="en-US" sz="2000" dirty="0" err="1">
                <a:solidFill>
                  <a:srgbClr val="004563"/>
                </a:solidFill>
                <a:latin typeface="Arial" panose="020B0604020202020204" pitchFamily="34" charset="0"/>
              </a:rPr>
              <a:t>septiembre</a:t>
            </a:r>
            <a:r>
              <a:rPr lang="en-US" sz="2000" dirty="0">
                <a:solidFill>
                  <a:srgbClr val="004563"/>
                </a:solidFill>
                <a:latin typeface="Arial" panose="020B0604020202020204" pitchFamily="34" charset="0"/>
              </a:rPr>
              <a:t> 2023.</a:t>
            </a:r>
          </a:p>
          <a:p>
            <a:pPr>
              <a:defRPr sz="1400" b="0" i="0" u="none" strike="noStrike" kern="1200" spc="0" baseline="0">
                <a:solidFill>
                  <a:prstClr val="black">
                    <a:lumMod val="65000"/>
                    <a:lumOff val="35000"/>
                  </a:prstClr>
                </a:solidFill>
                <a:latin typeface="+mn-lt"/>
                <a:ea typeface="+mn-ea"/>
                <a:cs typeface="+mn-cs"/>
              </a:defRPr>
            </a:pPr>
            <a:endParaRPr lang="en-US" sz="2000" dirty="0">
              <a:solidFill>
                <a:srgbClr val="004563"/>
              </a:solidFill>
              <a:latin typeface="Arial" panose="020B0604020202020204" pitchFamily="34" charset="0"/>
            </a:endParaRPr>
          </a:p>
        </p:txBody>
      </p:sp>
      <p:sp>
        <p:nvSpPr>
          <p:cNvPr id="9" name="CuadroTexto 8">
            <a:extLst>
              <a:ext uri="{FF2B5EF4-FFF2-40B4-BE49-F238E27FC236}">
                <a16:creationId xmlns:a16="http://schemas.microsoft.com/office/drawing/2014/main" id="{03BC2B9A-8200-3200-CC33-B80ABDE0BE61}"/>
              </a:ext>
            </a:extLst>
          </p:cNvPr>
          <p:cNvSpPr txBox="1"/>
          <p:nvPr/>
        </p:nvSpPr>
        <p:spPr>
          <a:xfrm>
            <a:off x="2160775" y="5921081"/>
            <a:ext cx="4777066"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200" b="1" i="0" u="none" strike="noStrike" kern="0" cap="none" spc="0" normalizeH="0" baseline="0" noProof="0" dirty="0">
                <a:ln>
                  <a:noFill/>
                </a:ln>
                <a:solidFill>
                  <a:srgbClr val="004563"/>
                </a:solidFill>
                <a:effectLst/>
                <a:uLnTx/>
                <a:uFillTx/>
                <a:latin typeface="Calibri" panose="020F0502020204030204"/>
                <a:ea typeface="+mn-ea"/>
                <a:cs typeface="+mn-cs"/>
              </a:rPr>
              <a:t>Fuente: Elaboración propia con daos de Migración Colombia.</a:t>
            </a:r>
          </a:p>
        </p:txBody>
      </p:sp>
      <p:pic>
        <p:nvPicPr>
          <p:cNvPr id="4" name="Imagen 3">
            <a:extLst>
              <a:ext uri="{FF2B5EF4-FFF2-40B4-BE49-F238E27FC236}">
                <a16:creationId xmlns:a16="http://schemas.microsoft.com/office/drawing/2014/main" id="{36784E1E-C729-2CBB-DAFC-B8DC894E311B}"/>
              </a:ext>
            </a:extLst>
          </p:cNvPr>
          <p:cNvPicPr>
            <a:picLocks noChangeAspect="1"/>
          </p:cNvPicPr>
          <p:nvPr/>
        </p:nvPicPr>
        <p:blipFill>
          <a:blip r:embed="rId2"/>
          <a:stretch>
            <a:fillRect/>
          </a:stretch>
        </p:blipFill>
        <p:spPr>
          <a:xfrm>
            <a:off x="377536" y="1334112"/>
            <a:ext cx="8388927" cy="4386443"/>
          </a:xfrm>
          <a:prstGeom prst="rect">
            <a:avLst/>
          </a:prstGeom>
        </p:spPr>
      </p:pic>
    </p:spTree>
    <p:extLst>
      <p:ext uri="{BB962C8B-B14F-4D97-AF65-F5344CB8AC3E}">
        <p14:creationId xmlns:p14="http://schemas.microsoft.com/office/powerpoint/2010/main" val="20801902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787B548-BAF1-8FAF-749F-31A1B803D84C}"/>
            </a:ext>
          </a:extLst>
        </p:cNvPr>
        <p:cNvGrpSpPr/>
        <p:nvPr/>
      </p:nvGrpSpPr>
      <p:grpSpPr>
        <a:xfrm>
          <a:off x="0" y="0"/>
          <a:ext cx="0" cy="0"/>
          <a:chOff x="0" y="0"/>
          <a:chExt cx="0" cy="0"/>
        </a:xfrm>
      </p:grpSpPr>
      <p:sp>
        <p:nvSpPr>
          <p:cNvPr id="8" name="CuadroTexto 5">
            <a:extLst>
              <a:ext uri="{FF2B5EF4-FFF2-40B4-BE49-F238E27FC236}">
                <a16:creationId xmlns:a16="http://schemas.microsoft.com/office/drawing/2014/main" id="{723561EC-150B-5F74-BB55-952524E70E79}"/>
              </a:ext>
            </a:extLst>
          </p:cNvPr>
          <p:cNvSpPr txBox="1"/>
          <p:nvPr/>
        </p:nvSpPr>
        <p:spPr>
          <a:xfrm>
            <a:off x="615373" y="239839"/>
            <a:ext cx="8036791" cy="646331"/>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ES" dirty="0">
                <a:solidFill>
                  <a:srgbClr val="16435E"/>
                </a:solidFill>
              </a:rPr>
              <a:t>En julio 2024, crece la demanda de energía de grandes industrias y comercios en el Cauca, sobre todo en Santander de Quilichao y Villa Rica.</a:t>
            </a:r>
          </a:p>
        </p:txBody>
      </p:sp>
      <p:sp>
        <p:nvSpPr>
          <p:cNvPr id="17" name="CuadroTexto 16">
            <a:extLst>
              <a:ext uri="{FF2B5EF4-FFF2-40B4-BE49-F238E27FC236}">
                <a16:creationId xmlns:a16="http://schemas.microsoft.com/office/drawing/2014/main" id="{5F57A80C-5DDC-4B77-C918-55ACC7533549}"/>
              </a:ext>
            </a:extLst>
          </p:cNvPr>
          <p:cNvSpPr txBox="1"/>
          <p:nvPr/>
        </p:nvSpPr>
        <p:spPr>
          <a:xfrm>
            <a:off x="1048376" y="4933438"/>
            <a:ext cx="7402895" cy="477054"/>
          </a:xfrm>
          <a:prstGeom prst="rect">
            <a:avLst/>
          </a:prstGeom>
          <a:noFill/>
        </p:spPr>
        <p:txBody>
          <a:bodyPr wrap="square">
            <a:spAutoFit/>
          </a:bodyPr>
          <a:lstStyle/>
          <a:p>
            <a:pPr algn="ctr"/>
            <a:r>
              <a:rPr lang="en-US" sz="1300" b="1" u="none" strike="noStrike" dirty="0">
                <a:solidFill>
                  <a:srgbClr val="004563"/>
                </a:solidFill>
                <a:effectLst/>
                <a:latin typeface="Calibri" panose="020F0502020204030204" pitchFamily="34" charset="0"/>
              </a:rPr>
              <a:t>* La </a:t>
            </a:r>
            <a:r>
              <a:rPr lang="en-US" sz="1300" b="1" u="none" strike="noStrike" dirty="0" err="1">
                <a:solidFill>
                  <a:srgbClr val="004563"/>
                </a:solidFill>
                <a:effectLst/>
                <a:latin typeface="Calibri" panose="020F0502020204030204" pitchFamily="34" charset="0"/>
              </a:rPr>
              <a:t>demanda</a:t>
            </a:r>
            <a:r>
              <a:rPr lang="en-US" sz="1300" b="1" u="none" strike="noStrike" dirty="0">
                <a:solidFill>
                  <a:srgbClr val="004563"/>
                </a:solidFill>
                <a:effectLst/>
                <a:latin typeface="Calibri" panose="020F0502020204030204" pitchFamily="34" charset="0"/>
              </a:rPr>
              <a:t> de </a:t>
            </a:r>
            <a:r>
              <a:rPr lang="en-US" sz="1300" b="1" u="none" strike="noStrike" dirty="0" err="1">
                <a:solidFill>
                  <a:srgbClr val="004563"/>
                </a:solidFill>
                <a:effectLst/>
                <a:latin typeface="Calibri" panose="020F0502020204030204" pitchFamily="34" charset="0"/>
              </a:rPr>
              <a:t>energia</a:t>
            </a:r>
            <a:r>
              <a:rPr lang="en-US" sz="1300" b="1" u="none" strike="noStrike" dirty="0">
                <a:solidFill>
                  <a:srgbClr val="004563"/>
                </a:solidFill>
                <a:effectLst/>
                <a:latin typeface="Calibri" panose="020F0502020204030204" pitchFamily="34" charset="0"/>
              </a:rPr>
              <a:t> no </a:t>
            </a:r>
            <a:r>
              <a:rPr lang="en-US" sz="1300" b="1" u="none" strike="noStrike" dirty="0" err="1">
                <a:solidFill>
                  <a:srgbClr val="004563"/>
                </a:solidFill>
                <a:effectLst/>
                <a:latin typeface="Calibri" panose="020F0502020204030204" pitchFamily="34" charset="0"/>
              </a:rPr>
              <a:t>regulada</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hace</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referecia</a:t>
            </a:r>
            <a:r>
              <a:rPr lang="en-US" sz="1300" b="1" u="none" strike="noStrike" dirty="0">
                <a:solidFill>
                  <a:srgbClr val="004563"/>
                </a:solidFill>
                <a:effectLst/>
                <a:latin typeface="Calibri" panose="020F0502020204030204" pitchFamily="34" charset="0"/>
              </a:rPr>
              <a:t> al </a:t>
            </a:r>
            <a:r>
              <a:rPr lang="en-US" sz="1300" b="1" u="none" strike="noStrike" dirty="0" err="1">
                <a:solidFill>
                  <a:srgbClr val="004563"/>
                </a:solidFill>
                <a:effectLst/>
                <a:latin typeface="Calibri" panose="020F0502020204030204" pitchFamily="34" charset="0"/>
              </a:rPr>
              <a:t>consumo</a:t>
            </a:r>
            <a:r>
              <a:rPr lang="en-US" sz="1300" b="1" u="none" strike="noStrike" dirty="0">
                <a:solidFill>
                  <a:srgbClr val="004563"/>
                </a:solidFill>
                <a:effectLst/>
                <a:latin typeface="Calibri" panose="020F0502020204030204" pitchFamily="34" charset="0"/>
              </a:rPr>
              <a:t> de </a:t>
            </a:r>
            <a:r>
              <a:rPr lang="en-US" sz="1300" b="1" u="none" strike="noStrike" dirty="0" err="1">
                <a:solidFill>
                  <a:srgbClr val="004563"/>
                </a:solidFill>
                <a:effectLst/>
                <a:latin typeface="Calibri" panose="020F0502020204030204" pitchFamily="34" charset="0"/>
              </a:rPr>
              <a:t>grandes</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industrias</a:t>
            </a:r>
            <a:r>
              <a:rPr lang="en-US" sz="1300" b="1" u="none" strike="noStrike" dirty="0">
                <a:solidFill>
                  <a:srgbClr val="004563"/>
                </a:solidFill>
                <a:effectLst/>
                <a:latin typeface="Calibri" panose="020F0502020204030204" pitchFamily="34" charset="0"/>
              </a:rPr>
              <a:t> y </a:t>
            </a:r>
            <a:r>
              <a:rPr lang="en-US" sz="1300" b="1" u="none" strike="noStrike" dirty="0" err="1">
                <a:solidFill>
                  <a:srgbClr val="004563"/>
                </a:solidFill>
                <a:effectLst/>
                <a:latin typeface="Calibri" panose="020F0502020204030204" pitchFamily="34" charset="0"/>
              </a:rPr>
              <a:t>comercios</a:t>
            </a:r>
            <a:r>
              <a:rPr lang="en-US" sz="1300" b="1" u="none" strike="noStrike" dirty="0">
                <a:solidFill>
                  <a:srgbClr val="004563"/>
                </a:solidFill>
                <a:effectLst/>
                <a:latin typeface="Calibri" panose="020F0502020204030204" pitchFamily="34" charset="0"/>
              </a:rPr>
              <a:t>.</a:t>
            </a:r>
          </a:p>
          <a:p>
            <a:pPr algn="ctr"/>
            <a:r>
              <a:rPr lang="en-US" sz="1200" u="none" strike="noStrike" dirty="0">
                <a:solidFill>
                  <a:srgbClr val="004563"/>
                </a:solidFill>
                <a:effectLst/>
                <a:latin typeface="Calibri" panose="020F0502020204030204" pitchFamily="34" charset="0"/>
              </a:rPr>
              <a:t>Fuente: </a:t>
            </a:r>
            <a:r>
              <a:rPr lang="en-US" sz="1200" u="none" strike="noStrike" dirty="0" err="1">
                <a:solidFill>
                  <a:srgbClr val="004563"/>
                </a:solidFill>
                <a:effectLst/>
                <a:latin typeface="Calibri" panose="020F0502020204030204" pitchFamily="34" charset="0"/>
              </a:rPr>
              <a:t>Elaboración</a:t>
            </a:r>
            <a:r>
              <a:rPr lang="en-US" sz="1200" u="none" strike="noStrike" dirty="0">
                <a:solidFill>
                  <a:srgbClr val="004563"/>
                </a:solidFill>
                <a:effectLst/>
                <a:latin typeface="Calibri" panose="020F0502020204030204" pitchFamily="34" charset="0"/>
              </a:rPr>
              <a:t> </a:t>
            </a:r>
            <a:r>
              <a:rPr lang="en-US" sz="1200" u="none" strike="noStrike" dirty="0" err="1">
                <a:solidFill>
                  <a:srgbClr val="004563"/>
                </a:solidFill>
                <a:effectLst/>
                <a:latin typeface="Calibri" panose="020F0502020204030204" pitchFamily="34" charset="0"/>
              </a:rPr>
              <a:t>propia</a:t>
            </a:r>
            <a:r>
              <a:rPr lang="en-US" sz="1200" u="none" strike="noStrike" dirty="0">
                <a:solidFill>
                  <a:srgbClr val="004563"/>
                </a:solidFill>
                <a:effectLst/>
                <a:latin typeface="Calibri" panose="020F0502020204030204" pitchFamily="34" charset="0"/>
              </a:rPr>
              <a:t> con </a:t>
            </a:r>
            <a:r>
              <a:rPr lang="en-US" sz="1200" u="none" strike="noStrike" dirty="0" err="1">
                <a:solidFill>
                  <a:srgbClr val="004563"/>
                </a:solidFill>
                <a:effectLst/>
                <a:latin typeface="Calibri" panose="020F0502020204030204" pitchFamily="34" charset="0"/>
              </a:rPr>
              <a:t>daos</a:t>
            </a:r>
            <a:r>
              <a:rPr lang="en-US" sz="1200" u="none" strike="noStrike" dirty="0">
                <a:solidFill>
                  <a:srgbClr val="004563"/>
                </a:solidFill>
                <a:effectLst/>
                <a:latin typeface="Calibri" panose="020F0502020204030204" pitchFamily="34" charset="0"/>
              </a:rPr>
              <a:t> del </a:t>
            </a:r>
            <a:r>
              <a:rPr lang="en-US" sz="1200" u="none" strike="noStrike" dirty="0" err="1">
                <a:solidFill>
                  <a:srgbClr val="004563"/>
                </a:solidFill>
                <a:effectLst/>
                <a:latin typeface="Calibri" panose="020F0502020204030204" pitchFamily="34" charset="0"/>
              </a:rPr>
              <a:t>operador</a:t>
            </a:r>
            <a:r>
              <a:rPr lang="en-US" sz="1200" u="none" strike="noStrike" dirty="0">
                <a:solidFill>
                  <a:srgbClr val="004563"/>
                </a:solidFill>
                <a:effectLst/>
                <a:latin typeface="Calibri" panose="020F0502020204030204" pitchFamily="34" charset="0"/>
              </a:rPr>
              <a:t> de </a:t>
            </a:r>
            <a:r>
              <a:rPr lang="en-US" sz="1200" u="none" strike="noStrike" dirty="0" err="1">
                <a:solidFill>
                  <a:srgbClr val="004563"/>
                </a:solidFill>
                <a:effectLst/>
                <a:latin typeface="Calibri" panose="020F0502020204030204" pitchFamily="34" charset="0"/>
              </a:rPr>
              <a:t>enrgía</a:t>
            </a:r>
            <a:r>
              <a:rPr lang="en-US" sz="1200" u="none" strike="noStrike" dirty="0">
                <a:solidFill>
                  <a:srgbClr val="004563"/>
                </a:solidFill>
                <a:effectLst/>
                <a:latin typeface="Calibri" panose="020F0502020204030204" pitchFamily="34" charset="0"/>
              </a:rPr>
              <a:t> XM.</a:t>
            </a:r>
            <a:endParaRPr lang="en-US" sz="1200" dirty="0">
              <a:solidFill>
                <a:srgbClr val="004563"/>
              </a:solidFill>
            </a:endParaRPr>
          </a:p>
        </p:txBody>
      </p:sp>
      <p:graphicFrame>
        <p:nvGraphicFramePr>
          <p:cNvPr id="5" name="Tabla 4">
            <a:extLst>
              <a:ext uri="{FF2B5EF4-FFF2-40B4-BE49-F238E27FC236}">
                <a16:creationId xmlns:a16="http://schemas.microsoft.com/office/drawing/2014/main" id="{2F969085-DD76-DB21-352C-EEA480268744}"/>
              </a:ext>
            </a:extLst>
          </p:cNvPr>
          <p:cNvGraphicFramePr>
            <a:graphicFrameLocks noGrp="1"/>
          </p:cNvGraphicFramePr>
          <p:nvPr/>
        </p:nvGraphicFramePr>
        <p:xfrm>
          <a:off x="653293" y="1528040"/>
          <a:ext cx="7797978" cy="3254573"/>
        </p:xfrm>
        <a:graphic>
          <a:graphicData uri="http://schemas.openxmlformats.org/drawingml/2006/table">
            <a:tbl>
              <a:tblPr/>
              <a:tblGrid>
                <a:gridCol w="252150">
                  <a:extLst>
                    <a:ext uri="{9D8B030D-6E8A-4147-A177-3AD203B41FA5}">
                      <a16:colId xmlns:a16="http://schemas.microsoft.com/office/drawing/2014/main" val="1032992084"/>
                    </a:ext>
                  </a:extLst>
                </a:gridCol>
                <a:gridCol w="1373401">
                  <a:extLst>
                    <a:ext uri="{9D8B030D-6E8A-4147-A177-3AD203B41FA5}">
                      <a16:colId xmlns:a16="http://schemas.microsoft.com/office/drawing/2014/main" val="2335072587"/>
                    </a:ext>
                  </a:extLst>
                </a:gridCol>
                <a:gridCol w="1246909">
                  <a:extLst>
                    <a:ext uri="{9D8B030D-6E8A-4147-A177-3AD203B41FA5}">
                      <a16:colId xmlns:a16="http://schemas.microsoft.com/office/drawing/2014/main" val="2366616424"/>
                    </a:ext>
                  </a:extLst>
                </a:gridCol>
                <a:gridCol w="755073">
                  <a:extLst>
                    <a:ext uri="{9D8B030D-6E8A-4147-A177-3AD203B41FA5}">
                      <a16:colId xmlns:a16="http://schemas.microsoft.com/office/drawing/2014/main" val="432517838"/>
                    </a:ext>
                  </a:extLst>
                </a:gridCol>
                <a:gridCol w="588818">
                  <a:extLst>
                    <a:ext uri="{9D8B030D-6E8A-4147-A177-3AD203B41FA5}">
                      <a16:colId xmlns:a16="http://schemas.microsoft.com/office/drawing/2014/main" val="1403393242"/>
                    </a:ext>
                  </a:extLst>
                </a:gridCol>
                <a:gridCol w="779957">
                  <a:extLst>
                    <a:ext uri="{9D8B030D-6E8A-4147-A177-3AD203B41FA5}">
                      <a16:colId xmlns:a16="http://schemas.microsoft.com/office/drawing/2014/main" val="1009603741"/>
                    </a:ext>
                  </a:extLst>
                </a:gridCol>
                <a:gridCol w="560334">
                  <a:extLst>
                    <a:ext uri="{9D8B030D-6E8A-4147-A177-3AD203B41FA5}">
                      <a16:colId xmlns:a16="http://schemas.microsoft.com/office/drawing/2014/main" val="3654943317"/>
                    </a:ext>
                  </a:extLst>
                </a:gridCol>
                <a:gridCol w="560334">
                  <a:extLst>
                    <a:ext uri="{9D8B030D-6E8A-4147-A177-3AD203B41FA5}">
                      <a16:colId xmlns:a16="http://schemas.microsoft.com/office/drawing/2014/main" val="1247315902"/>
                    </a:ext>
                  </a:extLst>
                </a:gridCol>
                <a:gridCol w="560334">
                  <a:extLst>
                    <a:ext uri="{9D8B030D-6E8A-4147-A177-3AD203B41FA5}">
                      <a16:colId xmlns:a16="http://schemas.microsoft.com/office/drawing/2014/main" val="211401635"/>
                    </a:ext>
                  </a:extLst>
                </a:gridCol>
                <a:gridCol w="560334">
                  <a:extLst>
                    <a:ext uri="{9D8B030D-6E8A-4147-A177-3AD203B41FA5}">
                      <a16:colId xmlns:a16="http://schemas.microsoft.com/office/drawing/2014/main" val="3264538572"/>
                    </a:ext>
                  </a:extLst>
                </a:gridCol>
                <a:gridCol w="560334">
                  <a:extLst>
                    <a:ext uri="{9D8B030D-6E8A-4147-A177-3AD203B41FA5}">
                      <a16:colId xmlns:a16="http://schemas.microsoft.com/office/drawing/2014/main" val="3001277425"/>
                    </a:ext>
                  </a:extLst>
                </a:gridCol>
              </a:tblGrid>
              <a:tr h="263342">
                <a:tc gridSpan="11">
                  <a:txBody>
                    <a:bodyPr/>
                    <a:lstStyle/>
                    <a:p>
                      <a:pPr algn="ctr" fontAlgn="ctr"/>
                      <a:r>
                        <a:rPr lang="en-US" sz="1200" b="1" i="0" u="none" strike="noStrike">
                          <a:solidFill>
                            <a:srgbClr val="004563"/>
                          </a:solidFill>
                          <a:effectLst/>
                          <a:latin typeface="Calibri" panose="020F0502020204030204" pitchFamily="34" charset="0"/>
                        </a:rPr>
                        <a:t>Tabla 1. Cauca: Demanda comercial de energía no regulada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796400326"/>
                  </a:ext>
                </a:extLst>
              </a:tr>
              <a:tr h="263342">
                <a:tc gridSpan="11">
                  <a:txBody>
                    <a:bodyPr/>
                    <a:lstStyle/>
                    <a:p>
                      <a:pPr algn="ctr" fontAlgn="ctr"/>
                      <a:r>
                        <a:rPr lang="es-CO" sz="1200" b="0" i="0" u="none" strike="noStrike">
                          <a:solidFill>
                            <a:srgbClr val="004563"/>
                          </a:solidFill>
                          <a:effectLst/>
                          <a:latin typeface="Calibri" panose="020F0502020204030204" pitchFamily="34" charset="0"/>
                        </a:rPr>
                        <a:t>(Consumo de lunes a viernes-Tasa de crecimiento anual%)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498947080"/>
                  </a:ext>
                </a:extLst>
              </a:tr>
              <a:tr h="438903">
                <a:tc>
                  <a:txBody>
                    <a:bodyPr/>
                    <a:lstStyle/>
                    <a:p>
                      <a:pPr algn="ctr" fontAlgn="ctr"/>
                      <a:r>
                        <a:rPr lang="en-US" sz="1000" b="1" i="0" u="none" strike="noStrike">
                          <a:solidFill>
                            <a:srgbClr val="575756"/>
                          </a:solidFill>
                          <a:effectLst/>
                          <a:latin typeface="Arial" panose="020B0604020202020204" pitchFamily="34" charset="0"/>
                        </a:rPr>
                        <a:t>No.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000" b="1" i="0" u="none" strike="noStrike">
                          <a:solidFill>
                            <a:srgbClr val="575756"/>
                          </a:solidFill>
                          <a:effectLst/>
                          <a:latin typeface="Arial" panose="020B0604020202020204" pitchFamily="34" charset="0"/>
                        </a:rPr>
                        <a:t>Municipio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s-CO" sz="1000" b="1" i="0" u="none" strike="noStrike">
                          <a:solidFill>
                            <a:srgbClr val="575756"/>
                          </a:solidFill>
                          <a:effectLst/>
                          <a:latin typeface="Arial" panose="020B0604020202020204" pitchFamily="34" charset="0"/>
                        </a:rPr>
                        <a:t>Peso (%) en el PIB Cauca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1" i="0" u="none" strike="noStrike">
                          <a:solidFill>
                            <a:srgbClr val="FFFFFF"/>
                          </a:solidFill>
                          <a:effectLst/>
                          <a:latin typeface="Calibri" panose="020F0502020204030204" pitchFamily="34" charset="0"/>
                        </a:rPr>
                        <a:t>Año 2023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4563"/>
                    </a:solidFill>
                  </a:tcPr>
                </a:tc>
                <a:tc>
                  <a:txBody>
                    <a:bodyPr/>
                    <a:lstStyle/>
                    <a:p>
                      <a:pPr algn="ctr" fontAlgn="ctr"/>
                      <a:r>
                        <a:rPr lang="en-US" sz="1100" b="1" i="0" u="none" strike="noStrike">
                          <a:solidFill>
                            <a:srgbClr val="FFFFFF"/>
                          </a:solidFill>
                          <a:effectLst/>
                          <a:latin typeface="Calibri" panose="020F0502020204030204" pitchFamily="34" charset="0"/>
                        </a:rPr>
                        <a:t>ene-24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1100" b="1" i="0" u="none" strike="noStrike">
                          <a:solidFill>
                            <a:srgbClr val="FFFFFF"/>
                          </a:solidFill>
                          <a:effectLst/>
                          <a:latin typeface="Calibri" panose="020F0502020204030204" pitchFamily="34" charset="0"/>
                        </a:rPr>
                        <a:t>feb-24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1100" b="1" i="0" u="none" strike="noStrike">
                          <a:solidFill>
                            <a:srgbClr val="FFFFFF"/>
                          </a:solidFill>
                          <a:effectLst/>
                          <a:latin typeface="Calibri" panose="020F0502020204030204" pitchFamily="34" charset="0"/>
                        </a:rPr>
                        <a:t>mar-24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1100" b="1" i="0" u="none" strike="noStrike">
                          <a:solidFill>
                            <a:srgbClr val="FFFFFF"/>
                          </a:solidFill>
                          <a:effectLst/>
                          <a:latin typeface="Calibri" panose="020F0502020204030204" pitchFamily="34" charset="0"/>
                        </a:rPr>
                        <a:t>abr-24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1100" b="1" i="0" u="none" strike="noStrike">
                          <a:solidFill>
                            <a:srgbClr val="FFFFFF"/>
                          </a:solidFill>
                          <a:effectLst/>
                          <a:latin typeface="Calibri" panose="020F0502020204030204" pitchFamily="34" charset="0"/>
                        </a:rPr>
                        <a:t>may-24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1100" b="1" i="0" u="none" strike="noStrike">
                          <a:solidFill>
                            <a:srgbClr val="FFFFFF"/>
                          </a:solidFill>
                          <a:effectLst/>
                          <a:latin typeface="Calibri" panose="020F0502020204030204" pitchFamily="34" charset="0"/>
                        </a:rPr>
                        <a:t>jun-24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1100" b="1" i="0" u="none" strike="noStrike">
                          <a:solidFill>
                            <a:srgbClr val="FFFFFF"/>
                          </a:solidFill>
                          <a:effectLst/>
                          <a:latin typeface="Calibri" panose="020F0502020204030204" pitchFamily="34" charset="0"/>
                        </a:rPr>
                        <a:t>jul-24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extLst>
                  <a:ext uri="{0D108BD9-81ED-4DB2-BD59-A6C34878D82A}">
                    <a16:rowId xmlns:a16="http://schemas.microsoft.com/office/drawing/2014/main" val="2797704293"/>
                  </a:ext>
                </a:extLst>
              </a:tr>
              <a:tr h="263342">
                <a:tc>
                  <a:txBody>
                    <a:bodyPr/>
                    <a:lstStyle/>
                    <a:p>
                      <a:pPr algn="ctr" fontAlgn="ctr"/>
                      <a:r>
                        <a:rPr lang="en-US" sz="1000" b="1" i="0" u="none" strike="noStrike">
                          <a:solidFill>
                            <a:srgbClr val="575756"/>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Popayán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25,8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C00000"/>
                          </a:solidFill>
                          <a:effectLst/>
                          <a:latin typeface="Calibri" panose="020F0502020204030204" pitchFamily="34" charset="0"/>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-23,7%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-27,6%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37448037"/>
                  </a:ext>
                </a:extLst>
              </a:tr>
              <a:tr h="263342">
                <a:tc>
                  <a:txBody>
                    <a:bodyPr/>
                    <a:lstStyle/>
                    <a:p>
                      <a:pPr algn="ctr" fontAlgn="ctr"/>
                      <a:r>
                        <a:rPr lang="en-US" sz="1000" b="1" i="0" u="none" strike="noStrike">
                          <a:solidFill>
                            <a:srgbClr val="575756"/>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Caloto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10,6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C00000"/>
                          </a:solidFill>
                          <a:effectLst/>
                          <a:latin typeface="Calibri" panose="020F050202020403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C00000"/>
                          </a:solidFill>
                          <a:effectLst/>
                          <a:latin typeface="Calibri" panose="020F0502020204030204" pitchFamily="34" charset="0"/>
                        </a:rPr>
                        <a:t>-28,3%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00B050"/>
                          </a:solidFill>
                          <a:effectLst/>
                          <a:latin typeface="Calibri" panose="020F0502020204030204" pitchFamily="34" charset="0"/>
                        </a:rPr>
                        <a:t>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2075019583"/>
                  </a:ext>
                </a:extLst>
              </a:tr>
              <a:tr h="445592">
                <a:tc>
                  <a:txBody>
                    <a:bodyPr/>
                    <a:lstStyle/>
                    <a:p>
                      <a:pPr algn="ctr" fontAlgn="ctr"/>
                      <a:r>
                        <a:rPr lang="en-US" sz="1000" b="1" i="0" u="none" strike="noStrike">
                          <a:solidFill>
                            <a:srgbClr val="575756"/>
                          </a:solidFill>
                          <a:effectLst/>
                          <a:latin typeface="Arial" panose="020B060402020202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Santander de Quilichao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10,8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B050"/>
                          </a:solidFill>
                          <a:effectLst/>
                          <a:latin typeface="Calibri" panose="020F0502020204030204" pitchFamily="34" charset="0"/>
                        </a:rPr>
                        <a:t>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31,4%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200" b="1" i="0" u="none" strike="noStrike">
                          <a:solidFill>
                            <a:srgbClr val="C00000"/>
                          </a:solidFill>
                          <a:effectLst/>
                          <a:latin typeface="Calibri" panose="020F050202020403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00B050"/>
                          </a:solidFill>
                          <a:effectLst/>
                          <a:latin typeface="Calibri" panose="020F0502020204030204" pitchFamily="34" charset="0"/>
                        </a:rPr>
                        <a:t>20,1%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25148631"/>
                  </a:ext>
                </a:extLst>
              </a:tr>
              <a:tr h="263342">
                <a:tc>
                  <a:txBody>
                    <a:bodyPr/>
                    <a:lstStyle/>
                    <a:p>
                      <a:pPr algn="ctr" fontAlgn="ctr"/>
                      <a:r>
                        <a:rPr lang="en-US" sz="1000" b="1" i="0" u="none" strike="noStrike">
                          <a:solidFill>
                            <a:srgbClr val="575756"/>
                          </a:solidFill>
                          <a:effectLst/>
                          <a:latin typeface="Arial" panose="020B060402020202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Miranda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C00000"/>
                          </a:solidFill>
                          <a:effectLst/>
                          <a:latin typeface="Calibri" panose="020F0502020204030204" pitchFamily="34" charset="0"/>
                        </a:rPr>
                        <a:t>-26,8%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-28,3%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00B050"/>
                          </a:solidFill>
                          <a:effectLst/>
                          <a:latin typeface="Calibri" panose="020F050202020403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3044603415"/>
                  </a:ext>
                </a:extLst>
              </a:tr>
              <a:tr h="263342">
                <a:tc>
                  <a:txBody>
                    <a:bodyPr/>
                    <a:lstStyle/>
                    <a:p>
                      <a:pPr algn="ctr" fontAlgn="ctr"/>
                      <a:r>
                        <a:rPr lang="en-US" sz="1000" b="1" i="0" u="none" strike="noStrike">
                          <a:solidFill>
                            <a:srgbClr val="575756"/>
                          </a:solidFill>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Puerto Tejada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C00000"/>
                          </a:solidFill>
                          <a:effectLst/>
                          <a:latin typeface="Calibri" panose="020F0502020204030204" pitchFamily="34" charset="0"/>
                        </a:rPr>
                        <a:t>-19,7%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17,6%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00B050"/>
                          </a:solidFill>
                          <a:effectLst/>
                          <a:latin typeface="Calibri" panose="020F0502020204030204" pitchFamily="34" charset="0"/>
                        </a:rPr>
                        <a:t>13,0%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4099899659"/>
                  </a:ext>
                </a:extLst>
              </a:tr>
              <a:tr h="263342">
                <a:tc>
                  <a:txBody>
                    <a:bodyPr/>
                    <a:lstStyle/>
                    <a:p>
                      <a:pPr algn="ctr" fontAlgn="ctr"/>
                      <a:r>
                        <a:rPr lang="en-US" sz="1000" b="1" i="0" u="none" strike="noStrike">
                          <a:solidFill>
                            <a:srgbClr val="575756"/>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Villa Rica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2,74%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00B050"/>
                          </a:solidFill>
                          <a:effectLst/>
                          <a:latin typeface="Calibri" panose="020F050202020403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14,6%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200" b="1" i="0" u="none" strike="noStrike">
                          <a:solidFill>
                            <a:srgbClr val="00B050"/>
                          </a:solidFill>
                          <a:effectLst/>
                          <a:latin typeface="Calibri" panose="020F050202020403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200" b="1" i="0" u="none" strike="noStrike">
                          <a:solidFill>
                            <a:srgbClr val="00B050"/>
                          </a:solidFill>
                          <a:effectLst/>
                          <a:latin typeface="Calibri" panose="020F0502020204030204" pitchFamily="34" charset="0"/>
                        </a:rPr>
                        <a:t>25,9%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3856335454"/>
                  </a:ext>
                </a:extLst>
              </a:tr>
              <a:tr h="263342">
                <a:tc>
                  <a:txBody>
                    <a:bodyPr/>
                    <a:lstStyle/>
                    <a:p>
                      <a:pPr algn="ctr" fontAlgn="ctr"/>
                      <a:r>
                        <a:rPr lang="en-US" sz="1000" b="1" i="0" u="none" strike="noStrike">
                          <a:solidFill>
                            <a:srgbClr val="575756"/>
                          </a:solidFill>
                          <a:effectLst/>
                          <a:latin typeface="Arial" panose="020B060402020202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1" i="0" u="none" strike="noStrike">
                          <a:solidFill>
                            <a:srgbClr val="575756"/>
                          </a:solidFill>
                          <a:effectLst/>
                          <a:latin typeface="Arial" panose="020B0604020202020204" pitchFamily="34" charset="0"/>
                        </a:rPr>
                        <a:t>Guachenè</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0" i="0" u="none" strike="noStrike">
                          <a:solidFill>
                            <a:srgbClr val="575756"/>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-23,1%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200" b="1" i="0" u="none" strike="noStrike">
                          <a:solidFill>
                            <a:srgbClr val="C00000"/>
                          </a:solidFill>
                          <a:effectLst/>
                          <a:latin typeface="Calibri" panose="020F0502020204030204" pitchFamily="34" charset="0"/>
                        </a:rPr>
                        <a:t>-23,6%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51,1%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-24,1%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-23,6%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40202458"/>
                  </a:ext>
                </a:extLst>
              </a:tr>
              <a:tr h="263342">
                <a:tc gridSpan="3">
                  <a:txBody>
                    <a:bodyPr/>
                    <a:lstStyle/>
                    <a:p>
                      <a:pPr algn="ctr" fontAlgn="ctr"/>
                      <a:r>
                        <a:rPr lang="en-US" sz="1000" b="1" i="0" u="none" strike="noStrike">
                          <a:solidFill>
                            <a:srgbClr val="FFFFFF"/>
                          </a:solidFill>
                          <a:effectLst/>
                          <a:latin typeface="Arial" panose="020B0604020202020204" pitchFamily="34" charset="0"/>
                        </a:rPr>
                        <a:t>Total  Cauca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hMerge="1">
                  <a:txBody>
                    <a:bodyPr/>
                    <a:lstStyle/>
                    <a:p>
                      <a:endParaRPr lang="es-CO"/>
                    </a:p>
                  </a:txBody>
                  <a:tcPr/>
                </a:tc>
                <a:tc hMerge="1">
                  <a:txBody>
                    <a:bodyPr/>
                    <a:lstStyle/>
                    <a:p>
                      <a:endParaRPr lang="es-CO"/>
                    </a:p>
                  </a:txBody>
                  <a:tcPr/>
                </a:tc>
                <a:tc>
                  <a:txBody>
                    <a:bodyPr/>
                    <a:lstStyle/>
                    <a:p>
                      <a:pPr algn="ctr" fontAlgn="b"/>
                      <a:r>
                        <a:rPr lang="en-US" sz="1200" b="1" i="0" u="none" strike="noStrike">
                          <a:solidFill>
                            <a:srgbClr val="C00000"/>
                          </a:solidFill>
                          <a:effectLst/>
                          <a:latin typeface="Calibri" panose="020F050202020403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200" b="1" i="0" u="none" strike="noStrike">
                          <a:solidFill>
                            <a:srgbClr val="C0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-19,4%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00B050"/>
                          </a:solidFill>
                          <a:effectLst/>
                          <a:latin typeface="Calibri" panose="020F0502020204030204" pitchFamily="34" charset="0"/>
                        </a:rPr>
                        <a:t>25,3%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a:solidFill>
                            <a:srgbClr val="C00000"/>
                          </a:solidFill>
                          <a:effectLst/>
                          <a:latin typeface="Calibri" panose="020F0502020204030204" pitchFamily="34" charset="0"/>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1200" b="1" i="0" u="none" strike="noStrike">
                          <a:solidFill>
                            <a:srgbClr val="C00000"/>
                          </a:solidFill>
                          <a:effectLst/>
                          <a:latin typeface="Calibri" panose="020F0502020204030204" pitchFamily="34" charset="0"/>
                        </a:rPr>
                        <a:t>-12,4%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200" b="1" i="0" u="none" strike="noStrike" dirty="0">
                          <a:solidFill>
                            <a:srgbClr val="00B050"/>
                          </a:solidFill>
                          <a:effectLst/>
                          <a:latin typeface="Calibri" panose="020F0502020204030204" pitchFamily="34" charset="0"/>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617482339"/>
                  </a:ext>
                </a:extLst>
              </a:tr>
            </a:tbl>
          </a:graphicData>
        </a:graphic>
      </p:graphicFrame>
    </p:spTree>
    <p:extLst>
      <p:ext uri="{BB962C8B-B14F-4D97-AF65-F5344CB8AC3E}">
        <p14:creationId xmlns:p14="http://schemas.microsoft.com/office/powerpoint/2010/main" val="40030923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2E53699-5256-E077-8A37-0FBF4E3DDBE0}"/>
            </a:ext>
          </a:extLst>
        </p:cNvPr>
        <p:cNvGrpSpPr/>
        <p:nvPr/>
      </p:nvGrpSpPr>
      <p:grpSpPr>
        <a:xfrm>
          <a:off x="0" y="0"/>
          <a:ext cx="0" cy="0"/>
          <a:chOff x="0" y="0"/>
          <a:chExt cx="0" cy="0"/>
        </a:xfrm>
      </p:grpSpPr>
      <p:sp>
        <p:nvSpPr>
          <p:cNvPr id="8" name="CuadroTexto 5">
            <a:extLst>
              <a:ext uri="{FF2B5EF4-FFF2-40B4-BE49-F238E27FC236}">
                <a16:creationId xmlns:a16="http://schemas.microsoft.com/office/drawing/2014/main" id="{9BF15304-E115-D929-FE07-AB07BD834FFF}"/>
              </a:ext>
            </a:extLst>
          </p:cNvPr>
          <p:cNvSpPr txBox="1"/>
          <p:nvPr/>
        </p:nvSpPr>
        <p:spPr>
          <a:xfrm>
            <a:off x="534373" y="193673"/>
            <a:ext cx="7716009" cy="707886"/>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ES" sz="2000" dirty="0">
                <a:solidFill>
                  <a:srgbClr val="16435E"/>
                </a:solidFill>
              </a:rPr>
              <a:t>Julio 2024: Señales positivas en la actividad productiva de las pequeñas y mediana empresas.</a:t>
            </a:r>
          </a:p>
        </p:txBody>
      </p:sp>
      <p:sp>
        <p:nvSpPr>
          <p:cNvPr id="17" name="CuadroTexto 16">
            <a:extLst>
              <a:ext uri="{FF2B5EF4-FFF2-40B4-BE49-F238E27FC236}">
                <a16:creationId xmlns:a16="http://schemas.microsoft.com/office/drawing/2014/main" id="{3743F6A0-D024-D371-86A9-DFBA870D1ADF}"/>
              </a:ext>
            </a:extLst>
          </p:cNvPr>
          <p:cNvSpPr txBox="1"/>
          <p:nvPr/>
        </p:nvSpPr>
        <p:spPr>
          <a:xfrm>
            <a:off x="690929" y="6185751"/>
            <a:ext cx="7402895" cy="677108"/>
          </a:xfrm>
          <a:prstGeom prst="rect">
            <a:avLst/>
          </a:prstGeom>
          <a:noFill/>
        </p:spPr>
        <p:txBody>
          <a:bodyPr wrap="square">
            <a:spAutoFit/>
          </a:bodyPr>
          <a:lstStyle/>
          <a:p>
            <a:pPr algn="ctr"/>
            <a:r>
              <a:rPr lang="en-US" sz="1300" b="1" u="none" strike="noStrike" dirty="0">
                <a:solidFill>
                  <a:srgbClr val="004563"/>
                </a:solidFill>
                <a:effectLst/>
                <a:latin typeface="Calibri" panose="020F0502020204030204" pitchFamily="34" charset="0"/>
              </a:rPr>
              <a:t>* La </a:t>
            </a:r>
            <a:r>
              <a:rPr lang="en-US" sz="1300" b="1" u="none" strike="noStrike" dirty="0" err="1">
                <a:solidFill>
                  <a:srgbClr val="004563"/>
                </a:solidFill>
                <a:effectLst/>
                <a:latin typeface="Calibri" panose="020F0502020204030204" pitchFamily="34" charset="0"/>
              </a:rPr>
              <a:t>demanda</a:t>
            </a:r>
            <a:r>
              <a:rPr lang="en-US" sz="1300" b="1" u="none" strike="noStrike" dirty="0">
                <a:solidFill>
                  <a:srgbClr val="004563"/>
                </a:solidFill>
                <a:effectLst/>
                <a:latin typeface="Calibri" panose="020F0502020204030204" pitchFamily="34" charset="0"/>
              </a:rPr>
              <a:t> de </a:t>
            </a:r>
            <a:r>
              <a:rPr lang="en-US" sz="1300" b="1" u="none" strike="noStrike" dirty="0" err="1">
                <a:solidFill>
                  <a:srgbClr val="004563"/>
                </a:solidFill>
                <a:effectLst/>
                <a:latin typeface="Calibri" panose="020F0502020204030204" pitchFamily="34" charset="0"/>
              </a:rPr>
              <a:t>energia</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regulada</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hace</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referecia</a:t>
            </a:r>
            <a:r>
              <a:rPr lang="en-US" sz="1300" b="1" u="none" strike="noStrike" dirty="0">
                <a:solidFill>
                  <a:srgbClr val="004563"/>
                </a:solidFill>
                <a:effectLst/>
                <a:latin typeface="Calibri" panose="020F0502020204030204" pitchFamily="34" charset="0"/>
              </a:rPr>
              <a:t> al </a:t>
            </a:r>
            <a:r>
              <a:rPr lang="en-US" sz="1300" b="1" u="none" strike="noStrike" dirty="0" err="1">
                <a:solidFill>
                  <a:srgbClr val="004563"/>
                </a:solidFill>
                <a:effectLst/>
                <a:latin typeface="Calibri" panose="020F0502020204030204" pitchFamily="34" charset="0"/>
              </a:rPr>
              <a:t>consumo</a:t>
            </a:r>
            <a:r>
              <a:rPr lang="en-US" sz="1300" b="1" u="none" strike="noStrike" dirty="0">
                <a:solidFill>
                  <a:srgbClr val="004563"/>
                </a:solidFill>
                <a:effectLst/>
                <a:latin typeface="Calibri" panose="020F0502020204030204" pitchFamily="34" charset="0"/>
              </a:rPr>
              <a:t> de </a:t>
            </a:r>
            <a:r>
              <a:rPr lang="en-US" sz="1300" b="1" u="none" strike="noStrike" dirty="0" err="1">
                <a:solidFill>
                  <a:srgbClr val="004563"/>
                </a:solidFill>
                <a:effectLst/>
                <a:latin typeface="Calibri" panose="020F0502020204030204" pitchFamily="34" charset="0"/>
              </a:rPr>
              <a:t>hogares</a:t>
            </a:r>
            <a:r>
              <a:rPr lang="en-US" sz="1300" b="1" u="none" strike="noStrike" dirty="0">
                <a:solidFill>
                  <a:srgbClr val="004563"/>
                </a:solidFill>
                <a:effectLst/>
                <a:latin typeface="Calibri" panose="020F0502020204030204" pitchFamily="34" charset="0"/>
              </a:rPr>
              <a:t> y </a:t>
            </a:r>
            <a:r>
              <a:rPr lang="en-US" sz="1300" b="1" u="none" strike="noStrike" dirty="0" err="1">
                <a:solidFill>
                  <a:srgbClr val="004563"/>
                </a:solidFill>
                <a:effectLst/>
                <a:latin typeface="Calibri" panose="020F0502020204030204" pitchFamily="34" charset="0"/>
              </a:rPr>
              <a:t>peuqeñas</a:t>
            </a:r>
            <a:r>
              <a:rPr lang="en-US" sz="1300" b="1" u="none" strike="noStrike" dirty="0">
                <a:solidFill>
                  <a:srgbClr val="004563"/>
                </a:solidFill>
                <a:effectLst/>
                <a:latin typeface="Calibri" panose="020F0502020204030204" pitchFamily="34" charset="0"/>
              </a:rPr>
              <a:t> y </a:t>
            </a:r>
            <a:r>
              <a:rPr lang="en-US" sz="1300" b="1" u="none" strike="noStrike" dirty="0" err="1">
                <a:solidFill>
                  <a:srgbClr val="004563"/>
                </a:solidFill>
                <a:effectLst/>
                <a:latin typeface="Calibri" panose="020F0502020204030204" pitchFamily="34" charset="0"/>
              </a:rPr>
              <a:t>medianas</a:t>
            </a:r>
            <a:r>
              <a:rPr lang="en-US" sz="1300" b="1" u="none" strike="noStrike" dirty="0">
                <a:solidFill>
                  <a:srgbClr val="004563"/>
                </a:solidFill>
                <a:effectLst/>
                <a:latin typeface="Calibri" panose="020F0502020204030204" pitchFamily="34" charset="0"/>
              </a:rPr>
              <a:t> </a:t>
            </a:r>
            <a:r>
              <a:rPr lang="en-US" sz="1300" b="1" u="none" strike="noStrike" dirty="0" err="1">
                <a:solidFill>
                  <a:srgbClr val="004563"/>
                </a:solidFill>
                <a:effectLst/>
                <a:latin typeface="Calibri" panose="020F0502020204030204" pitchFamily="34" charset="0"/>
              </a:rPr>
              <a:t>empresas</a:t>
            </a:r>
            <a:r>
              <a:rPr lang="en-US" sz="1300" b="1" u="none" strike="noStrike" dirty="0">
                <a:solidFill>
                  <a:srgbClr val="004563"/>
                </a:solidFill>
                <a:effectLst/>
                <a:latin typeface="Calibri" panose="020F0502020204030204" pitchFamily="34" charset="0"/>
              </a:rPr>
              <a:t>.</a:t>
            </a:r>
          </a:p>
          <a:p>
            <a:pPr algn="ctr"/>
            <a:r>
              <a:rPr lang="en-US" sz="1200" u="none" strike="noStrike" dirty="0">
                <a:solidFill>
                  <a:srgbClr val="004563"/>
                </a:solidFill>
                <a:effectLst/>
                <a:latin typeface="Calibri" panose="020F0502020204030204" pitchFamily="34" charset="0"/>
              </a:rPr>
              <a:t>Fuente: </a:t>
            </a:r>
            <a:r>
              <a:rPr lang="en-US" sz="1200" u="none" strike="noStrike" dirty="0" err="1">
                <a:solidFill>
                  <a:srgbClr val="004563"/>
                </a:solidFill>
                <a:effectLst/>
                <a:latin typeface="Calibri" panose="020F0502020204030204" pitchFamily="34" charset="0"/>
              </a:rPr>
              <a:t>Elaboración</a:t>
            </a:r>
            <a:r>
              <a:rPr lang="en-US" sz="1200" u="none" strike="noStrike" dirty="0">
                <a:solidFill>
                  <a:srgbClr val="004563"/>
                </a:solidFill>
                <a:effectLst/>
                <a:latin typeface="Calibri" panose="020F0502020204030204" pitchFamily="34" charset="0"/>
              </a:rPr>
              <a:t> </a:t>
            </a:r>
            <a:r>
              <a:rPr lang="en-US" sz="1200" u="none" strike="noStrike" dirty="0" err="1">
                <a:solidFill>
                  <a:srgbClr val="004563"/>
                </a:solidFill>
                <a:effectLst/>
                <a:latin typeface="Calibri" panose="020F0502020204030204" pitchFamily="34" charset="0"/>
              </a:rPr>
              <a:t>propia</a:t>
            </a:r>
            <a:r>
              <a:rPr lang="en-US" sz="1200" u="none" strike="noStrike" dirty="0">
                <a:solidFill>
                  <a:srgbClr val="004563"/>
                </a:solidFill>
                <a:effectLst/>
                <a:latin typeface="Calibri" panose="020F0502020204030204" pitchFamily="34" charset="0"/>
              </a:rPr>
              <a:t> con </a:t>
            </a:r>
            <a:r>
              <a:rPr lang="en-US" sz="1200" u="none" strike="noStrike" dirty="0" err="1">
                <a:solidFill>
                  <a:srgbClr val="004563"/>
                </a:solidFill>
                <a:effectLst/>
                <a:latin typeface="Calibri" panose="020F0502020204030204" pitchFamily="34" charset="0"/>
              </a:rPr>
              <a:t>daos</a:t>
            </a:r>
            <a:r>
              <a:rPr lang="en-US" sz="1200" u="none" strike="noStrike" dirty="0">
                <a:solidFill>
                  <a:srgbClr val="004563"/>
                </a:solidFill>
                <a:effectLst/>
                <a:latin typeface="Calibri" panose="020F0502020204030204" pitchFamily="34" charset="0"/>
              </a:rPr>
              <a:t> del </a:t>
            </a:r>
            <a:r>
              <a:rPr lang="en-US" sz="1200" u="none" strike="noStrike" dirty="0" err="1">
                <a:solidFill>
                  <a:srgbClr val="004563"/>
                </a:solidFill>
                <a:effectLst/>
                <a:latin typeface="Calibri" panose="020F0502020204030204" pitchFamily="34" charset="0"/>
              </a:rPr>
              <a:t>operador</a:t>
            </a:r>
            <a:r>
              <a:rPr lang="en-US" sz="1200" u="none" strike="noStrike" dirty="0">
                <a:solidFill>
                  <a:srgbClr val="004563"/>
                </a:solidFill>
                <a:effectLst/>
                <a:latin typeface="Calibri" panose="020F0502020204030204" pitchFamily="34" charset="0"/>
              </a:rPr>
              <a:t> de </a:t>
            </a:r>
            <a:r>
              <a:rPr lang="en-US" sz="1200" u="none" strike="noStrike" dirty="0" err="1">
                <a:solidFill>
                  <a:srgbClr val="004563"/>
                </a:solidFill>
                <a:effectLst/>
                <a:latin typeface="Calibri" panose="020F0502020204030204" pitchFamily="34" charset="0"/>
              </a:rPr>
              <a:t>enrgía</a:t>
            </a:r>
            <a:r>
              <a:rPr lang="en-US" sz="1200" u="none" strike="noStrike" dirty="0">
                <a:solidFill>
                  <a:srgbClr val="004563"/>
                </a:solidFill>
                <a:effectLst/>
                <a:latin typeface="Calibri" panose="020F0502020204030204" pitchFamily="34" charset="0"/>
              </a:rPr>
              <a:t> XM.</a:t>
            </a:r>
            <a:endParaRPr lang="en-US" sz="1200" dirty="0">
              <a:solidFill>
                <a:srgbClr val="004563"/>
              </a:solidFill>
            </a:endParaRPr>
          </a:p>
        </p:txBody>
      </p:sp>
      <p:graphicFrame>
        <p:nvGraphicFramePr>
          <p:cNvPr id="2" name="Tabla 1">
            <a:extLst>
              <a:ext uri="{FF2B5EF4-FFF2-40B4-BE49-F238E27FC236}">
                <a16:creationId xmlns:a16="http://schemas.microsoft.com/office/drawing/2014/main" id="{5490C865-870E-48BA-809A-DDE41DB8B281}"/>
              </a:ext>
            </a:extLst>
          </p:cNvPr>
          <p:cNvGraphicFramePr>
            <a:graphicFrameLocks noGrp="1"/>
          </p:cNvGraphicFramePr>
          <p:nvPr/>
        </p:nvGraphicFramePr>
        <p:xfrm>
          <a:off x="618557" y="1280674"/>
          <a:ext cx="7631827" cy="4794544"/>
        </p:xfrm>
        <a:graphic>
          <a:graphicData uri="http://schemas.openxmlformats.org/drawingml/2006/table">
            <a:tbl>
              <a:tblPr/>
              <a:tblGrid>
                <a:gridCol w="340628">
                  <a:extLst>
                    <a:ext uri="{9D8B030D-6E8A-4147-A177-3AD203B41FA5}">
                      <a16:colId xmlns:a16="http://schemas.microsoft.com/office/drawing/2014/main" val="2926924582"/>
                    </a:ext>
                  </a:extLst>
                </a:gridCol>
                <a:gridCol w="1798866">
                  <a:extLst>
                    <a:ext uri="{9D8B030D-6E8A-4147-A177-3AD203B41FA5}">
                      <a16:colId xmlns:a16="http://schemas.microsoft.com/office/drawing/2014/main" val="1380462716"/>
                    </a:ext>
                  </a:extLst>
                </a:gridCol>
                <a:gridCol w="1211118">
                  <a:extLst>
                    <a:ext uri="{9D8B030D-6E8A-4147-A177-3AD203B41FA5}">
                      <a16:colId xmlns:a16="http://schemas.microsoft.com/office/drawing/2014/main" val="1968238977"/>
                    </a:ext>
                  </a:extLst>
                </a:gridCol>
                <a:gridCol w="540996">
                  <a:extLst>
                    <a:ext uri="{9D8B030D-6E8A-4147-A177-3AD203B41FA5}">
                      <a16:colId xmlns:a16="http://schemas.microsoft.com/office/drawing/2014/main" val="1836735597"/>
                    </a:ext>
                  </a:extLst>
                </a:gridCol>
                <a:gridCol w="534317">
                  <a:extLst>
                    <a:ext uri="{9D8B030D-6E8A-4147-A177-3AD203B41FA5}">
                      <a16:colId xmlns:a16="http://schemas.microsoft.com/office/drawing/2014/main" val="2982400168"/>
                    </a:ext>
                  </a:extLst>
                </a:gridCol>
                <a:gridCol w="534317">
                  <a:extLst>
                    <a:ext uri="{9D8B030D-6E8A-4147-A177-3AD203B41FA5}">
                      <a16:colId xmlns:a16="http://schemas.microsoft.com/office/drawing/2014/main" val="1631662325"/>
                    </a:ext>
                  </a:extLst>
                </a:gridCol>
                <a:gridCol w="534317">
                  <a:extLst>
                    <a:ext uri="{9D8B030D-6E8A-4147-A177-3AD203B41FA5}">
                      <a16:colId xmlns:a16="http://schemas.microsoft.com/office/drawing/2014/main" val="2923496207"/>
                    </a:ext>
                  </a:extLst>
                </a:gridCol>
                <a:gridCol w="534317">
                  <a:extLst>
                    <a:ext uri="{9D8B030D-6E8A-4147-A177-3AD203B41FA5}">
                      <a16:colId xmlns:a16="http://schemas.microsoft.com/office/drawing/2014/main" val="436237867"/>
                    </a:ext>
                  </a:extLst>
                </a:gridCol>
                <a:gridCol w="534317">
                  <a:extLst>
                    <a:ext uri="{9D8B030D-6E8A-4147-A177-3AD203B41FA5}">
                      <a16:colId xmlns:a16="http://schemas.microsoft.com/office/drawing/2014/main" val="2696358510"/>
                    </a:ext>
                  </a:extLst>
                </a:gridCol>
                <a:gridCol w="534317">
                  <a:extLst>
                    <a:ext uri="{9D8B030D-6E8A-4147-A177-3AD203B41FA5}">
                      <a16:colId xmlns:a16="http://schemas.microsoft.com/office/drawing/2014/main" val="3782599574"/>
                    </a:ext>
                  </a:extLst>
                </a:gridCol>
                <a:gridCol w="534317">
                  <a:extLst>
                    <a:ext uri="{9D8B030D-6E8A-4147-A177-3AD203B41FA5}">
                      <a16:colId xmlns:a16="http://schemas.microsoft.com/office/drawing/2014/main" val="659168447"/>
                    </a:ext>
                  </a:extLst>
                </a:gridCol>
              </a:tblGrid>
              <a:tr h="181546">
                <a:tc gridSpan="11">
                  <a:txBody>
                    <a:bodyPr/>
                    <a:lstStyle/>
                    <a:p>
                      <a:pPr algn="ctr" fontAlgn="ctr"/>
                      <a:r>
                        <a:rPr lang="en-US" sz="1000" b="1" i="0" u="none" strike="noStrike">
                          <a:solidFill>
                            <a:srgbClr val="004563"/>
                          </a:solidFill>
                          <a:effectLst/>
                          <a:latin typeface="Calibri" panose="020F0502020204030204" pitchFamily="34" charset="0"/>
                        </a:rPr>
                        <a:t>Tabla 1. Cauca: Demanda comercial de energía regulada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769928409"/>
                  </a:ext>
                </a:extLst>
              </a:tr>
              <a:tr h="181546">
                <a:tc gridSpan="11">
                  <a:txBody>
                    <a:bodyPr/>
                    <a:lstStyle/>
                    <a:p>
                      <a:pPr algn="ctr" fontAlgn="ctr"/>
                      <a:r>
                        <a:rPr lang="es-CO" sz="1000" b="0" i="0" u="none" strike="noStrike">
                          <a:solidFill>
                            <a:srgbClr val="004563"/>
                          </a:solidFill>
                          <a:effectLst/>
                          <a:latin typeface="Calibri" panose="020F0502020204030204" pitchFamily="34" charset="0"/>
                        </a:rPr>
                        <a:t>(Consumo de lunes a viernes-Tasa de crecimiento anual%)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492221469"/>
                  </a:ext>
                </a:extLst>
              </a:tr>
              <a:tr h="302577">
                <a:tc>
                  <a:txBody>
                    <a:bodyPr/>
                    <a:lstStyle/>
                    <a:p>
                      <a:pPr algn="ctr" fontAlgn="ctr"/>
                      <a:r>
                        <a:rPr lang="en-US" sz="900" b="1" i="0" u="none" strike="noStrike">
                          <a:solidFill>
                            <a:srgbClr val="575756"/>
                          </a:solidFill>
                          <a:effectLst/>
                          <a:latin typeface="Arial" panose="020B0604020202020204" pitchFamily="34" charset="0"/>
                        </a:rPr>
                        <a:t>No.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900" b="1" i="0" u="none" strike="noStrike">
                          <a:solidFill>
                            <a:srgbClr val="575756"/>
                          </a:solidFill>
                          <a:effectLst/>
                          <a:latin typeface="Arial" panose="020B0604020202020204" pitchFamily="34" charset="0"/>
                        </a:rPr>
                        <a:t>Municipio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s-CO" sz="900" b="1" i="0" u="none" strike="noStrike">
                          <a:solidFill>
                            <a:srgbClr val="575756"/>
                          </a:solidFill>
                          <a:effectLst/>
                          <a:latin typeface="Arial" panose="020B0604020202020204" pitchFamily="34" charset="0"/>
                        </a:rPr>
                        <a:t>Peso (%) en el PIB Cauca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900" b="1" i="0" u="none" strike="noStrike">
                          <a:solidFill>
                            <a:srgbClr val="FFFFFF"/>
                          </a:solidFill>
                          <a:effectLst/>
                          <a:latin typeface="Calibri" panose="020F0502020204030204" pitchFamily="34" charset="0"/>
                        </a:rPr>
                        <a:t>año 2023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4563"/>
                    </a:solidFill>
                  </a:tcPr>
                </a:tc>
                <a:tc>
                  <a:txBody>
                    <a:bodyPr/>
                    <a:lstStyle/>
                    <a:p>
                      <a:pPr algn="ctr" fontAlgn="ctr"/>
                      <a:r>
                        <a:rPr lang="en-US" sz="900" b="1" i="0" u="none" strike="noStrike">
                          <a:solidFill>
                            <a:srgbClr val="FFFFFF"/>
                          </a:solidFill>
                          <a:effectLst/>
                          <a:latin typeface="Calibri" panose="020F0502020204030204" pitchFamily="34" charset="0"/>
                        </a:rPr>
                        <a:t>ene-24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900" b="1" i="0" u="none" strike="noStrike">
                          <a:solidFill>
                            <a:srgbClr val="FFFFFF"/>
                          </a:solidFill>
                          <a:effectLst/>
                          <a:latin typeface="Calibri" panose="020F0502020204030204" pitchFamily="34" charset="0"/>
                        </a:rPr>
                        <a:t>feb-24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900" b="1" i="0" u="none" strike="noStrike">
                          <a:solidFill>
                            <a:srgbClr val="FFFFFF"/>
                          </a:solidFill>
                          <a:effectLst/>
                          <a:latin typeface="Calibri" panose="020F0502020204030204" pitchFamily="34" charset="0"/>
                        </a:rPr>
                        <a:t>mar-24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900" b="1" i="0" u="none" strike="noStrike">
                          <a:solidFill>
                            <a:srgbClr val="FFFFFF"/>
                          </a:solidFill>
                          <a:effectLst/>
                          <a:latin typeface="Calibri" panose="020F0502020204030204" pitchFamily="34" charset="0"/>
                        </a:rPr>
                        <a:t>abr-24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900" b="1" i="0" u="none" strike="noStrike">
                          <a:solidFill>
                            <a:srgbClr val="FFFFFF"/>
                          </a:solidFill>
                          <a:effectLst/>
                          <a:latin typeface="Calibri" panose="020F0502020204030204" pitchFamily="34" charset="0"/>
                        </a:rPr>
                        <a:t>may-24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900" b="1" i="0" u="none" strike="noStrike">
                          <a:solidFill>
                            <a:srgbClr val="FFFFFF"/>
                          </a:solidFill>
                          <a:effectLst/>
                          <a:latin typeface="Calibri" panose="020F0502020204030204" pitchFamily="34" charset="0"/>
                        </a:rPr>
                        <a:t>jun-24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DACD8"/>
                    </a:solidFill>
                  </a:tcPr>
                </a:tc>
                <a:tc>
                  <a:txBody>
                    <a:bodyPr/>
                    <a:lstStyle/>
                    <a:p>
                      <a:pPr algn="ctr" fontAlgn="ctr"/>
                      <a:r>
                        <a:rPr lang="en-US" sz="900" b="1" i="0" u="none" strike="noStrike">
                          <a:solidFill>
                            <a:srgbClr val="FFFFFF"/>
                          </a:solidFill>
                          <a:effectLst/>
                          <a:latin typeface="Calibri" panose="020F0502020204030204" pitchFamily="34" charset="0"/>
                        </a:rPr>
                        <a:t>jul-24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9646"/>
                    </a:solidFill>
                  </a:tcPr>
                </a:tc>
                <a:extLst>
                  <a:ext uri="{0D108BD9-81ED-4DB2-BD59-A6C34878D82A}">
                    <a16:rowId xmlns:a16="http://schemas.microsoft.com/office/drawing/2014/main" val="1900232829"/>
                  </a:ext>
                </a:extLst>
              </a:tr>
              <a:tr h="181546">
                <a:tc>
                  <a:txBody>
                    <a:bodyPr/>
                    <a:lstStyle/>
                    <a:p>
                      <a:pPr algn="ctr" fontAlgn="ctr"/>
                      <a:r>
                        <a:rPr lang="en-US" sz="900" b="1" i="0" u="none" strike="noStrike">
                          <a:solidFill>
                            <a:srgbClr val="575756"/>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POPAYÀN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900" b="0" i="0" u="none" strike="noStrike">
                          <a:solidFill>
                            <a:srgbClr val="575756"/>
                          </a:solidFill>
                          <a:effectLst/>
                          <a:latin typeface="Arial" panose="020B0604020202020204" pitchFamily="34" charset="0"/>
                        </a:rPr>
                        <a:t>25,8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3558257047"/>
                  </a:ext>
                </a:extLst>
              </a:tr>
              <a:tr h="307187">
                <a:tc>
                  <a:txBody>
                    <a:bodyPr/>
                    <a:lstStyle/>
                    <a:p>
                      <a:pPr algn="ctr" fontAlgn="ctr"/>
                      <a:r>
                        <a:rPr lang="en-US" sz="900" b="1" i="0" u="none" strike="noStrike">
                          <a:solidFill>
                            <a:srgbClr val="575756"/>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SANTANDER DE QUILICHAO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-30,1%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4026223687"/>
                  </a:ext>
                </a:extLst>
              </a:tr>
              <a:tr h="181546">
                <a:tc>
                  <a:txBody>
                    <a:bodyPr/>
                    <a:lstStyle/>
                    <a:p>
                      <a:pPr algn="ctr" fontAlgn="ctr"/>
                      <a:r>
                        <a:rPr lang="en-US" sz="900" b="1" i="0" u="none" strike="noStrike">
                          <a:solidFill>
                            <a:srgbClr val="575756"/>
                          </a:solidFill>
                          <a:effectLst/>
                          <a:latin typeface="Arial" panose="020B060402020202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CALOTO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900" b="0" i="0" u="none" strike="noStrike">
                          <a:solidFill>
                            <a:srgbClr val="575756"/>
                          </a:solidFill>
                          <a:effectLst/>
                          <a:latin typeface="Arial" panose="020B0604020202020204" pitchFamily="34" charset="0"/>
                        </a:rPr>
                        <a:t>10,6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80,2%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197,2%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109,1%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55,5%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3145465455"/>
                  </a:ext>
                </a:extLst>
              </a:tr>
              <a:tr h="181546">
                <a:tc>
                  <a:txBody>
                    <a:bodyPr/>
                    <a:lstStyle/>
                    <a:p>
                      <a:pPr algn="ctr" fontAlgn="ctr"/>
                      <a:r>
                        <a:rPr lang="en-US" sz="900" b="1" i="0" u="none" strike="noStrike">
                          <a:solidFill>
                            <a:srgbClr val="575756"/>
                          </a:solidFill>
                          <a:effectLst/>
                          <a:latin typeface="Arial" panose="020B060402020202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PUERTO TEJADA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900" b="0" i="0" u="none" strike="noStrike">
                          <a:solidFill>
                            <a:srgbClr val="575756"/>
                          </a:solidFill>
                          <a:effectLst/>
                          <a:latin typeface="Arial" panose="020B0604020202020204" pitchFamily="34" charset="0"/>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68,2%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558905131"/>
                  </a:ext>
                </a:extLst>
              </a:tr>
              <a:tr h="181546">
                <a:tc>
                  <a:txBody>
                    <a:bodyPr/>
                    <a:lstStyle/>
                    <a:p>
                      <a:pPr algn="ctr" fontAlgn="ctr"/>
                      <a:r>
                        <a:rPr lang="en-US" sz="900" b="1" i="0" u="none" strike="noStrike">
                          <a:solidFill>
                            <a:srgbClr val="575756"/>
                          </a:solidFill>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MIRANDA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-30,8%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-29,0%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-39,8%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-13,3%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extLst>
                  <a:ext uri="{0D108BD9-81ED-4DB2-BD59-A6C34878D82A}">
                    <a16:rowId xmlns:a16="http://schemas.microsoft.com/office/drawing/2014/main" val="1814804919"/>
                  </a:ext>
                </a:extLst>
              </a:tr>
              <a:tr h="181546">
                <a:tc>
                  <a:txBody>
                    <a:bodyPr/>
                    <a:lstStyle/>
                    <a:p>
                      <a:pPr algn="ctr" fontAlgn="ctr"/>
                      <a:r>
                        <a:rPr lang="en-US" sz="900" b="1" i="0" u="none" strike="noStrike">
                          <a:solidFill>
                            <a:srgbClr val="575756"/>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EL TAMBO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-16,8%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29,7%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319175049"/>
                  </a:ext>
                </a:extLst>
              </a:tr>
              <a:tr h="181546">
                <a:tc>
                  <a:txBody>
                    <a:bodyPr/>
                    <a:lstStyle/>
                    <a:p>
                      <a:pPr algn="ctr" fontAlgn="ctr"/>
                      <a:r>
                        <a:rPr lang="en-US" sz="900" b="1" i="0" u="none" strike="noStrike">
                          <a:solidFill>
                            <a:srgbClr val="575756"/>
                          </a:solidFill>
                          <a:effectLst/>
                          <a:latin typeface="Arial" panose="020B060402020202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VILLA RICA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-24,5%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23,5%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3289901424"/>
                  </a:ext>
                </a:extLst>
              </a:tr>
              <a:tr h="181546">
                <a:tc>
                  <a:txBody>
                    <a:bodyPr/>
                    <a:lstStyle/>
                    <a:p>
                      <a:pPr algn="ctr" fontAlgn="ctr"/>
                      <a:r>
                        <a:rPr lang="en-US" sz="900" b="1" i="0" u="none" strike="noStrike">
                          <a:solidFill>
                            <a:srgbClr val="575756"/>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PIENDAMO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69,7%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19,2%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451303380"/>
                  </a:ext>
                </a:extLst>
              </a:tr>
              <a:tr h="181546">
                <a:tc>
                  <a:txBody>
                    <a:bodyPr/>
                    <a:lstStyle/>
                    <a:p>
                      <a:pPr algn="ctr" fontAlgn="ctr"/>
                      <a:r>
                        <a:rPr lang="en-US" sz="900" b="1" i="0" u="none" strike="noStrike">
                          <a:solidFill>
                            <a:srgbClr val="575756"/>
                          </a:solidFill>
                          <a:effectLst/>
                          <a:latin typeface="Arial" panose="020B060402020202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TIMBIO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19,4%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455935659"/>
                  </a:ext>
                </a:extLst>
              </a:tr>
              <a:tr h="181546">
                <a:tc>
                  <a:txBody>
                    <a:bodyPr/>
                    <a:lstStyle/>
                    <a:p>
                      <a:pPr algn="ctr" fontAlgn="ctr"/>
                      <a:r>
                        <a:rPr lang="en-US" sz="900" b="1" i="0" u="none" strike="noStrike">
                          <a:solidFill>
                            <a:srgbClr val="575756"/>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CORINTO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40,6%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4265487821"/>
                  </a:ext>
                </a:extLst>
              </a:tr>
              <a:tr h="181546">
                <a:tc>
                  <a:txBody>
                    <a:bodyPr/>
                    <a:lstStyle/>
                    <a:p>
                      <a:pPr algn="ctr" fontAlgn="ctr"/>
                      <a:r>
                        <a:rPr lang="en-US" sz="900" b="1" i="0" u="none" strike="noStrike">
                          <a:solidFill>
                            <a:srgbClr val="575756"/>
                          </a:solidFill>
                          <a:effectLs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BOLIVAR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4239129290"/>
                  </a:ext>
                </a:extLst>
              </a:tr>
              <a:tr h="181546">
                <a:tc>
                  <a:txBody>
                    <a:bodyPr/>
                    <a:lstStyle/>
                    <a:p>
                      <a:pPr algn="ctr" fontAlgn="ctr"/>
                      <a:r>
                        <a:rPr lang="en-US" sz="900" b="1" i="0" u="none" strike="noStrike">
                          <a:solidFill>
                            <a:srgbClr val="575756"/>
                          </a:solidFill>
                          <a:effectLst/>
                          <a:latin typeface="Arial" panose="020B060402020202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INZA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35,2%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53,8%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3200210641"/>
                  </a:ext>
                </a:extLst>
              </a:tr>
              <a:tr h="181546">
                <a:tc>
                  <a:txBody>
                    <a:bodyPr/>
                    <a:lstStyle/>
                    <a:p>
                      <a:pPr algn="ctr" fontAlgn="ctr"/>
                      <a:r>
                        <a:rPr lang="en-US" sz="900" b="1" i="0" u="none" strike="noStrike">
                          <a:solidFill>
                            <a:srgbClr val="575756"/>
                          </a:solidFill>
                          <a:effectLst/>
                          <a:latin typeface="Arial" panose="020B060402020202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PATIA (EL BORDO)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12,9%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219643400"/>
                  </a:ext>
                </a:extLst>
              </a:tr>
              <a:tr h="181546">
                <a:tc>
                  <a:txBody>
                    <a:bodyPr/>
                    <a:lstStyle/>
                    <a:p>
                      <a:pPr algn="ctr" fontAlgn="ctr"/>
                      <a:r>
                        <a:rPr lang="en-US" sz="900" b="1" i="0" u="none" strike="noStrike">
                          <a:solidFill>
                            <a:srgbClr val="575756"/>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SILVIA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81,4%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24,6%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00B050"/>
                          </a:solidFill>
                          <a:effectLst/>
                          <a:latin typeface="Calibri" panose="020F0502020204030204" pitchFamily="34" charset="0"/>
                        </a:rPr>
                        <a:t>13,3%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222607805"/>
                  </a:ext>
                </a:extLst>
              </a:tr>
              <a:tr h="181546">
                <a:tc>
                  <a:txBody>
                    <a:bodyPr/>
                    <a:lstStyle/>
                    <a:p>
                      <a:pPr algn="ctr" fontAlgn="ctr"/>
                      <a:r>
                        <a:rPr lang="en-US" sz="900" b="1" i="0" u="none" strike="noStrike">
                          <a:solidFill>
                            <a:srgbClr val="575756"/>
                          </a:solidFill>
                          <a:effectLst/>
                          <a:latin typeface="Arial" panose="020B060402020202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CALDONO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11,7%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2702967194"/>
                  </a:ext>
                </a:extLst>
              </a:tr>
              <a:tr h="181546">
                <a:tc>
                  <a:txBody>
                    <a:bodyPr/>
                    <a:lstStyle/>
                    <a:p>
                      <a:pPr algn="ctr" fontAlgn="ctr"/>
                      <a:r>
                        <a:rPr lang="en-US" sz="900" b="1" i="0" u="none" strike="noStrike">
                          <a:solidFill>
                            <a:srgbClr val="575756"/>
                          </a:solidFill>
                          <a:effectLst/>
                          <a:latin typeface="Arial" panose="020B0604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BALBOA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31,7%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527156378"/>
                  </a:ext>
                </a:extLst>
              </a:tr>
              <a:tr h="186157">
                <a:tc>
                  <a:txBody>
                    <a:bodyPr/>
                    <a:lstStyle/>
                    <a:p>
                      <a:pPr algn="ctr" fontAlgn="ctr"/>
                      <a:r>
                        <a:rPr lang="en-US" sz="900" b="1" i="0" u="none" strike="noStrike">
                          <a:solidFill>
                            <a:srgbClr val="575756"/>
                          </a:solidFill>
                          <a:effectLst/>
                          <a:latin typeface="Arial" panose="020B060402020202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LA VEGA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-30,1%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-15,8%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2334879719"/>
                  </a:ext>
                </a:extLst>
              </a:tr>
              <a:tr h="186157">
                <a:tc>
                  <a:txBody>
                    <a:bodyPr/>
                    <a:lstStyle/>
                    <a:p>
                      <a:pPr algn="ctr" fontAlgn="ctr"/>
                      <a:r>
                        <a:rPr lang="en-US" sz="900" b="1" i="0" u="none" strike="noStrike">
                          <a:solidFill>
                            <a:srgbClr val="575756"/>
                          </a:solidFill>
                          <a:effectLst/>
                          <a:latin typeface="Arial" panose="020B0604020202020204" pitchFamily="34" charset="0"/>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GUACHENÉ</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900" b="0" i="0" u="none" strike="noStrike">
                          <a:solidFill>
                            <a:srgbClr val="575756"/>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31,0%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4011,5%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-21,5%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-25,6%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C00000"/>
                          </a:solidFill>
                          <a:effectLst/>
                          <a:latin typeface="Calibri" panose="020F0502020204030204" pitchFamily="34" charset="0"/>
                        </a:rPr>
                        <a:t>-27,2%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066349647"/>
                  </a:ext>
                </a:extLst>
              </a:tr>
              <a:tr h="181546">
                <a:tc>
                  <a:txBody>
                    <a:bodyPr/>
                    <a:lstStyle/>
                    <a:p>
                      <a:pPr algn="ctr" fontAlgn="ctr"/>
                      <a:r>
                        <a:rPr lang="en-US" sz="900" b="1" i="0" u="none" strike="noStrike">
                          <a:solidFill>
                            <a:srgbClr val="575756"/>
                          </a:solidFill>
                          <a:effectLst/>
                          <a:latin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MERCADERES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15,2%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060176105"/>
                  </a:ext>
                </a:extLst>
              </a:tr>
              <a:tr h="181546">
                <a:tc>
                  <a:txBody>
                    <a:bodyPr/>
                    <a:lstStyle/>
                    <a:p>
                      <a:pPr algn="ctr" fontAlgn="ctr"/>
                      <a:r>
                        <a:rPr lang="en-US" sz="900" b="1" i="0" u="none" strike="noStrike">
                          <a:solidFill>
                            <a:srgbClr val="575756"/>
                          </a:solidFill>
                          <a:effectLst/>
                          <a:latin typeface="Arial" panose="020B0604020202020204"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LA 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-16,2%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21,7%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751224144"/>
                  </a:ext>
                </a:extLst>
              </a:tr>
              <a:tr h="181546">
                <a:tc>
                  <a:txBody>
                    <a:bodyPr/>
                    <a:lstStyle/>
                    <a:p>
                      <a:pPr algn="ctr" fontAlgn="ctr"/>
                      <a:r>
                        <a:rPr lang="en-US" sz="900" b="1" i="0" u="none" strike="noStrike">
                          <a:solidFill>
                            <a:srgbClr val="575756"/>
                          </a:solidFill>
                          <a:effectLst/>
                          <a:latin typeface="Arial" panose="020B0604020202020204" pitchFamily="34" charset="0"/>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575756"/>
                          </a:solidFill>
                          <a:effectLst/>
                          <a:latin typeface="Arial" panose="020B0604020202020204" pitchFamily="34" charset="0"/>
                        </a:rPr>
                        <a:t>FLORENCIA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575756"/>
                          </a:solidFill>
                          <a:effectLst/>
                          <a:latin typeface="Arial" panose="020B0604020202020204" pitchFamily="34" charset="0"/>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45,3%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a:solidFill>
                            <a:srgbClr val="00B050"/>
                          </a:solidFill>
                          <a:effectLst/>
                          <a:latin typeface="Calibri" panose="020F0502020204030204" pitchFamily="34" charset="0"/>
                        </a:rPr>
                        <a:t>27,4%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662782717"/>
                  </a:ext>
                </a:extLst>
              </a:tr>
              <a:tr h="181546">
                <a:tc gridSpan="3">
                  <a:txBody>
                    <a:bodyPr/>
                    <a:lstStyle/>
                    <a:p>
                      <a:pPr algn="ctr" fontAlgn="ctr"/>
                      <a:r>
                        <a:rPr lang="en-US" sz="900" b="1" i="0" u="none" strike="noStrike">
                          <a:solidFill>
                            <a:srgbClr val="FFFFFF"/>
                          </a:solidFill>
                          <a:effectLst/>
                          <a:latin typeface="Arial" panose="020B0604020202020204" pitchFamily="34" charset="0"/>
                        </a:rPr>
                        <a:t>Total  Cauca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hMerge="1">
                  <a:txBody>
                    <a:bodyPr/>
                    <a:lstStyle/>
                    <a:p>
                      <a:endParaRPr lang="es-CO"/>
                    </a:p>
                  </a:txBody>
                  <a:tcPr/>
                </a:tc>
                <a:tc hMerge="1">
                  <a:txBody>
                    <a:bodyPr/>
                    <a:lstStyle/>
                    <a:p>
                      <a:endParaRPr lang="es-CO"/>
                    </a:p>
                  </a:txBody>
                  <a:tcPr/>
                </a:tc>
                <a:tc>
                  <a:txBody>
                    <a:bodyPr/>
                    <a:lstStyle/>
                    <a:p>
                      <a:pPr algn="ctr" fontAlgn="ctr"/>
                      <a:r>
                        <a:rPr lang="en-US" sz="1000" b="1" i="0" u="none" strike="noStrike">
                          <a:solidFill>
                            <a:srgbClr val="00B050"/>
                          </a:solidFill>
                          <a:effectLst/>
                          <a:latin typeface="Calibri" panose="020F050202020403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17,6%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C00000"/>
                          </a:solidFill>
                          <a:effectLst/>
                          <a:latin typeface="Calibri" panose="020F050202020403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26,7%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000" b="1" i="0" u="none" strike="noStrike">
                          <a:solidFill>
                            <a:srgbClr val="00B05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a:txBody>
                    <a:bodyPr/>
                    <a:lstStyle/>
                    <a:p>
                      <a:pPr algn="ctr" fontAlgn="ctr"/>
                      <a:r>
                        <a:rPr lang="en-US" sz="1000" b="1" i="0" u="none" strike="noStrike">
                          <a:solidFill>
                            <a:srgbClr val="C00000"/>
                          </a:solidFill>
                          <a:effectLst/>
                          <a:latin typeface="Calibri" panose="020F0502020204030204" pitchFamily="34" charset="0"/>
                        </a:rPr>
                        <a:t>-14,6%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E7"/>
                    </a:solidFill>
                  </a:tcPr>
                </a:tc>
                <a:tc>
                  <a:txBody>
                    <a:bodyPr/>
                    <a:lstStyle/>
                    <a:p>
                      <a:pPr algn="ctr" fontAlgn="ctr"/>
                      <a:r>
                        <a:rPr lang="en-US" sz="1000" b="1" i="0" u="none" strike="noStrike" dirty="0">
                          <a:solidFill>
                            <a:srgbClr val="00B050"/>
                          </a:solidFill>
                          <a:effectLst/>
                          <a:latin typeface="Calibri" panose="020F0502020204030204" pitchFamily="34" charset="0"/>
                        </a:rPr>
                        <a:t>14,7%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val="1081952285"/>
                  </a:ext>
                </a:extLst>
              </a:tr>
            </a:tbl>
          </a:graphicData>
        </a:graphic>
      </p:graphicFrame>
    </p:spTree>
    <p:extLst>
      <p:ext uri="{BB962C8B-B14F-4D97-AF65-F5344CB8AC3E}">
        <p14:creationId xmlns:p14="http://schemas.microsoft.com/office/powerpoint/2010/main" val="16666630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1EE02E71-C657-6BF0-BB7A-14CAFAF7BDE8}"/>
              </a:ext>
            </a:extLst>
          </p:cNvPr>
          <p:cNvSpPr txBox="1"/>
          <p:nvPr/>
        </p:nvSpPr>
        <p:spPr>
          <a:xfrm>
            <a:off x="382048" y="6235591"/>
            <a:ext cx="2762449" cy="553998"/>
          </a:xfrm>
          <a:prstGeom prst="rect">
            <a:avLst/>
          </a:prstGeom>
          <a:noFill/>
        </p:spPr>
        <p:txBody>
          <a:bodyPr wrap="square" rtlCol="0">
            <a:spAutoFit/>
          </a:bodyPr>
          <a:lstStyle/>
          <a:p>
            <a:r>
              <a:rPr lang="es-CO" sz="1000" b="1" dirty="0">
                <a:effectLst/>
                <a:latin typeface="Calibri" panose="020F0502020204030204" pitchFamily="34" charset="0"/>
                <a:ea typeface="Calibri" panose="020F0502020204030204" pitchFamily="34" charset="0"/>
                <a:cs typeface="Calibri" panose="020F0502020204030204" pitchFamily="34" charset="0"/>
              </a:rPr>
              <a:t>Fuente: Organización Naciones Unidas. ONU-OCHA. Situación humanitaria Colombia. Monitor </a:t>
            </a:r>
          </a:p>
          <a:p>
            <a:pPr algn="ctr"/>
            <a:r>
              <a:rPr lang="es-CO" sz="1000" b="1" dirty="0">
                <a:effectLst/>
                <a:latin typeface="Calibri" panose="020F0502020204030204" pitchFamily="34" charset="0"/>
                <a:ea typeface="Calibri" panose="020F0502020204030204" pitchFamily="34" charset="0"/>
                <a:cs typeface="Calibri" panose="020F0502020204030204" pitchFamily="34" charset="0"/>
              </a:rPr>
              <a:t> </a:t>
            </a:r>
          </a:p>
        </p:txBody>
      </p:sp>
      <p:sp>
        <p:nvSpPr>
          <p:cNvPr id="6" name="CuadroTexto 5">
            <a:extLst>
              <a:ext uri="{FF2B5EF4-FFF2-40B4-BE49-F238E27FC236}">
                <a16:creationId xmlns:a16="http://schemas.microsoft.com/office/drawing/2014/main" id="{5B04D266-48AC-4551-B35B-1BFF47863CFD}"/>
              </a:ext>
            </a:extLst>
          </p:cNvPr>
          <p:cNvSpPr txBox="1"/>
          <p:nvPr/>
        </p:nvSpPr>
        <p:spPr>
          <a:xfrm>
            <a:off x="676777" y="147402"/>
            <a:ext cx="8131630" cy="707886"/>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s-CO" sz="2000" dirty="0">
                <a:solidFill>
                  <a:srgbClr val="16435E"/>
                </a:solidFill>
              </a:rPr>
              <a:t>Violencia territorial: 18,3% de los eventos violentos nacionales se registraron en el Cauca (acumulado enero-septiembre 2024)</a:t>
            </a:r>
            <a:endParaRPr lang="es-ES" sz="2000" i="1" dirty="0"/>
          </a:p>
        </p:txBody>
      </p:sp>
      <p:sp>
        <p:nvSpPr>
          <p:cNvPr id="9" name="CuadroTexto 8">
            <a:extLst>
              <a:ext uri="{FF2B5EF4-FFF2-40B4-BE49-F238E27FC236}">
                <a16:creationId xmlns:a16="http://schemas.microsoft.com/office/drawing/2014/main" id="{038280F5-C4D5-4056-6E19-5DB2EB639645}"/>
              </a:ext>
            </a:extLst>
          </p:cNvPr>
          <p:cNvSpPr txBox="1"/>
          <p:nvPr/>
        </p:nvSpPr>
        <p:spPr>
          <a:xfrm>
            <a:off x="519828" y="1135816"/>
            <a:ext cx="2762449" cy="738664"/>
          </a:xfrm>
          <a:prstGeom prst="rect">
            <a:avLst/>
          </a:prstGeom>
          <a:noFill/>
        </p:spPr>
        <p:txBody>
          <a:bodyPr wrap="square" rtlCol="0">
            <a:spAutoFit/>
          </a:bodyPr>
          <a:lstStyle/>
          <a:p>
            <a:r>
              <a:rPr lang="es-CO" sz="1400" i="1" dirty="0">
                <a:effectLst/>
                <a:latin typeface="Calibri" panose="020F0502020204030204" pitchFamily="34" charset="0"/>
                <a:ea typeface="Calibri" panose="020F0502020204030204" pitchFamily="34" charset="0"/>
                <a:cs typeface="Calibri" panose="020F0502020204030204" pitchFamily="34" charset="0"/>
              </a:rPr>
              <a:t>Datos desde el 1 enero 2024- 30 septiembre 2024</a:t>
            </a:r>
          </a:p>
          <a:p>
            <a:pPr algn="ctr"/>
            <a:r>
              <a:rPr lang="es-CO" sz="1400" i="1" dirty="0">
                <a:effectLst/>
                <a:latin typeface="Calibri" panose="020F0502020204030204" pitchFamily="34" charset="0"/>
                <a:ea typeface="Calibri" panose="020F0502020204030204" pitchFamily="34" charset="0"/>
                <a:cs typeface="Calibri" panose="020F0502020204030204" pitchFamily="34" charset="0"/>
              </a:rPr>
              <a:t> </a:t>
            </a:r>
          </a:p>
        </p:txBody>
      </p:sp>
      <p:pic>
        <p:nvPicPr>
          <p:cNvPr id="2" name="Imagen 1">
            <a:extLst>
              <a:ext uri="{FF2B5EF4-FFF2-40B4-BE49-F238E27FC236}">
                <a16:creationId xmlns:a16="http://schemas.microsoft.com/office/drawing/2014/main" id="{F048AA13-E5A8-DF4B-4375-66E92945CEDE}"/>
              </a:ext>
            </a:extLst>
          </p:cNvPr>
          <p:cNvPicPr>
            <a:picLocks noChangeAspect="1"/>
          </p:cNvPicPr>
          <p:nvPr/>
        </p:nvPicPr>
        <p:blipFill>
          <a:blip r:embed="rId2"/>
          <a:stretch>
            <a:fillRect/>
          </a:stretch>
        </p:blipFill>
        <p:spPr>
          <a:xfrm>
            <a:off x="519828" y="1696191"/>
            <a:ext cx="2486890" cy="4437545"/>
          </a:xfrm>
          <a:prstGeom prst="rect">
            <a:avLst/>
          </a:prstGeom>
        </p:spPr>
      </p:pic>
      <p:pic>
        <p:nvPicPr>
          <p:cNvPr id="3" name="Imagen 2">
            <a:extLst>
              <a:ext uri="{FF2B5EF4-FFF2-40B4-BE49-F238E27FC236}">
                <a16:creationId xmlns:a16="http://schemas.microsoft.com/office/drawing/2014/main" id="{23B583BD-FA52-E803-3252-CF45DF9B3213}"/>
              </a:ext>
            </a:extLst>
          </p:cNvPr>
          <p:cNvPicPr>
            <a:picLocks noChangeAspect="1"/>
          </p:cNvPicPr>
          <p:nvPr/>
        </p:nvPicPr>
        <p:blipFill>
          <a:blip r:embed="rId3"/>
          <a:stretch>
            <a:fillRect/>
          </a:stretch>
        </p:blipFill>
        <p:spPr>
          <a:xfrm>
            <a:off x="3758065" y="1135816"/>
            <a:ext cx="4667158" cy="5104048"/>
          </a:xfrm>
          <a:prstGeom prst="rect">
            <a:avLst/>
          </a:prstGeom>
        </p:spPr>
      </p:pic>
    </p:spTree>
    <p:extLst>
      <p:ext uri="{BB962C8B-B14F-4D97-AF65-F5344CB8AC3E}">
        <p14:creationId xmlns:p14="http://schemas.microsoft.com/office/powerpoint/2010/main" val="1634652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67E1260-B713-DA69-A798-AA815C94444F}"/>
            </a:ext>
          </a:extLst>
        </p:cNvPr>
        <p:cNvGrpSpPr/>
        <p:nvPr/>
      </p:nvGrpSpPr>
      <p:grpSpPr>
        <a:xfrm>
          <a:off x="0" y="0"/>
          <a:ext cx="0" cy="0"/>
          <a:chOff x="0" y="0"/>
          <a:chExt cx="0" cy="0"/>
        </a:xfrm>
      </p:grpSpPr>
      <p:sp>
        <p:nvSpPr>
          <p:cNvPr id="3" name="CuadroTexto 5">
            <a:extLst>
              <a:ext uri="{FF2B5EF4-FFF2-40B4-BE49-F238E27FC236}">
                <a16:creationId xmlns:a16="http://schemas.microsoft.com/office/drawing/2014/main" id="{6F6C4CD9-B237-AEC8-D86E-4C5F86988716}"/>
              </a:ext>
            </a:extLst>
          </p:cNvPr>
          <p:cNvSpPr txBox="1"/>
          <p:nvPr/>
        </p:nvSpPr>
        <p:spPr>
          <a:xfrm>
            <a:off x="529051" y="139262"/>
            <a:ext cx="8280988" cy="92333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s-ES"/>
            </a:defPPr>
            <a:lvl1pPr>
              <a:defRPr sz="2000" b="1">
                <a:solidFill>
                  <a:srgbClr val="16435E"/>
                </a:solidFill>
              </a:defRPr>
            </a:lvl1pPr>
          </a:lstStyle>
          <a:p>
            <a:r>
              <a:rPr lang="es-CO" sz="1800" b="0" dirty="0"/>
              <a:t>A nivel nacional y departamental se observa un detrimento importante en la industria, la cartera Finagro, las exportaciones de azúcar y la ejecución de gasto público.</a:t>
            </a:r>
            <a:endParaRPr lang="es-ES" sz="1800" dirty="0"/>
          </a:p>
        </p:txBody>
      </p:sp>
      <p:sp>
        <p:nvSpPr>
          <p:cNvPr id="6" name="CuadroTexto 5">
            <a:extLst>
              <a:ext uri="{FF2B5EF4-FFF2-40B4-BE49-F238E27FC236}">
                <a16:creationId xmlns:a16="http://schemas.microsoft.com/office/drawing/2014/main" id="{2A390358-F567-8D13-B723-DF995571ADF0}"/>
              </a:ext>
            </a:extLst>
          </p:cNvPr>
          <p:cNvSpPr txBox="1"/>
          <p:nvPr/>
        </p:nvSpPr>
        <p:spPr>
          <a:xfrm>
            <a:off x="2279481" y="6522661"/>
            <a:ext cx="4780128" cy="246221"/>
          </a:xfrm>
          <a:prstGeom prst="rect">
            <a:avLst/>
          </a:prstGeom>
          <a:noFill/>
        </p:spPr>
        <p:txBody>
          <a:bodyPr wrap="square">
            <a:spAutoFit/>
          </a:bodyPr>
          <a:lstStyle/>
          <a:p>
            <a:r>
              <a:rPr lang="es-CO" sz="1000" b="1" i="0" u="none" strike="noStrike" dirty="0">
                <a:solidFill>
                  <a:srgbClr val="004563"/>
                </a:solidFill>
                <a:effectLst/>
                <a:latin typeface="Calibri" panose="020F0502020204030204" pitchFamily="34" charset="0"/>
              </a:rPr>
              <a:t>Fuente: Equipo IMAE, Universidad Javeriana Cali y Cámara de Comercio del Cauca. </a:t>
            </a:r>
            <a:endParaRPr lang="en-US" sz="1000" dirty="0"/>
          </a:p>
        </p:txBody>
      </p:sp>
      <p:pic>
        <p:nvPicPr>
          <p:cNvPr id="5" name="Imagen 4">
            <a:extLst>
              <a:ext uri="{FF2B5EF4-FFF2-40B4-BE49-F238E27FC236}">
                <a16:creationId xmlns:a16="http://schemas.microsoft.com/office/drawing/2014/main" id="{4BF9CEAE-8252-6D0B-C5CC-6D08EB596410}"/>
              </a:ext>
            </a:extLst>
          </p:cNvPr>
          <p:cNvPicPr>
            <a:picLocks noChangeAspect="1"/>
          </p:cNvPicPr>
          <p:nvPr/>
        </p:nvPicPr>
        <p:blipFill>
          <a:blip r:embed="rId2"/>
          <a:stretch>
            <a:fillRect/>
          </a:stretch>
        </p:blipFill>
        <p:spPr>
          <a:xfrm>
            <a:off x="1219200" y="1208585"/>
            <a:ext cx="6705600" cy="5310188"/>
          </a:xfrm>
          <a:prstGeom prst="rect">
            <a:avLst/>
          </a:prstGeom>
        </p:spPr>
      </p:pic>
    </p:spTree>
    <p:extLst>
      <p:ext uri="{BB962C8B-B14F-4D97-AF65-F5344CB8AC3E}">
        <p14:creationId xmlns:p14="http://schemas.microsoft.com/office/powerpoint/2010/main" val="6576178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B0E16C5-A837-44A0-4AE6-B68770B11F5D}"/>
              </a:ext>
            </a:extLst>
          </p:cNvPr>
          <p:cNvSpPr txBox="1"/>
          <p:nvPr/>
        </p:nvSpPr>
        <p:spPr>
          <a:xfrm>
            <a:off x="554181" y="383554"/>
            <a:ext cx="8257309" cy="1754326"/>
          </a:xfrm>
          <a:prstGeom prst="rect">
            <a:avLst/>
          </a:prstGeom>
          <a:solidFill>
            <a:schemeClr val="bg2">
              <a:lumMod val="95000"/>
            </a:schemeClr>
          </a:solidFill>
        </p:spPr>
        <p:txBody>
          <a:bodyPr wrap="square">
            <a:spAutoFit/>
          </a:bodyPr>
          <a:lstStyle/>
          <a:p>
            <a:r>
              <a:rPr lang="es-CO" b="1" dirty="0"/>
              <a:t>En 2023, el Cauca fue el departamento con mayor incremento anual en la incidencia de la pobreza monetaria </a:t>
            </a:r>
            <a:r>
              <a:rPr lang="es-CO" dirty="0"/>
              <a:t>(+3,6 p.p) al pasar de una incidencia de 41,7% en 2022 a una de 45,3% en 2023. Ocupó el 8tavo lugar con mayor incidencia de pobreza monetaria del país. </a:t>
            </a:r>
            <a:r>
              <a:rPr lang="es-CO" sz="1800" dirty="0"/>
              <a:t>Mientras que en el promedio nacional, se observó una reducción de 3,6 p.p de un año a otro. </a:t>
            </a:r>
          </a:p>
          <a:p>
            <a:endParaRPr lang="es-CO" dirty="0"/>
          </a:p>
        </p:txBody>
      </p:sp>
      <p:pic>
        <p:nvPicPr>
          <p:cNvPr id="4" name="Imagen 3">
            <a:extLst>
              <a:ext uri="{FF2B5EF4-FFF2-40B4-BE49-F238E27FC236}">
                <a16:creationId xmlns:a16="http://schemas.microsoft.com/office/drawing/2014/main" id="{84477091-4578-A6B1-A2D0-A8CC763D8DF5}"/>
              </a:ext>
            </a:extLst>
          </p:cNvPr>
          <p:cNvPicPr>
            <a:picLocks noChangeAspect="1"/>
          </p:cNvPicPr>
          <p:nvPr/>
        </p:nvPicPr>
        <p:blipFill>
          <a:blip r:embed="rId2"/>
          <a:stretch>
            <a:fillRect/>
          </a:stretch>
        </p:blipFill>
        <p:spPr>
          <a:xfrm>
            <a:off x="554181" y="2244436"/>
            <a:ext cx="6519859" cy="3796179"/>
          </a:xfrm>
          <a:prstGeom prst="rect">
            <a:avLst/>
          </a:prstGeom>
        </p:spPr>
      </p:pic>
      <p:sp>
        <p:nvSpPr>
          <p:cNvPr id="8" name="CuadroTexto 7">
            <a:extLst>
              <a:ext uri="{FF2B5EF4-FFF2-40B4-BE49-F238E27FC236}">
                <a16:creationId xmlns:a16="http://schemas.microsoft.com/office/drawing/2014/main" id="{CF638197-8C0A-A3F3-FDE8-BD0E9A6F5227}"/>
              </a:ext>
            </a:extLst>
          </p:cNvPr>
          <p:cNvSpPr txBox="1"/>
          <p:nvPr/>
        </p:nvSpPr>
        <p:spPr>
          <a:xfrm>
            <a:off x="554181" y="1927964"/>
            <a:ext cx="4779818" cy="246221"/>
          </a:xfrm>
          <a:prstGeom prst="rect">
            <a:avLst/>
          </a:prstGeom>
          <a:noFill/>
        </p:spPr>
        <p:txBody>
          <a:bodyPr wrap="square">
            <a:spAutoFit/>
          </a:bodyPr>
          <a:lstStyle/>
          <a:p>
            <a:r>
              <a:rPr lang="es-CO" sz="1000" b="1" dirty="0">
                <a:solidFill>
                  <a:schemeClr val="tx2">
                    <a:lumMod val="65000"/>
                    <a:lumOff val="35000"/>
                  </a:schemeClr>
                </a:solidFill>
              </a:rPr>
              <a:t>Incidencia de la pobreza monetaria (porcentaje)</a:t>
            </a:r>
          </a:p>
        </p:txBody>
      </p:sp>
      <p:sp>
        <p:nvSpPr>
          <p:cNvPr id="9" name="CuadroTexto 2">
            <a:extLst>
              <a:ext uri="{FF2B5EF4-FFF2-40B4-BE49-F238E27FC236}">
                <a16:creationId xmlns:a16="http://schemas.microsoft.com/office/drawing/2014/main" id="{D16B96CC-94B7-25A7-A959-0E88DBBB2145}"/>
              </a:ext>
            </a:extLst>
          </p:cNvPr>
          <p:cNvSpPr txBox="1"/>
          <p:nvPr/>
        </p:nvSpPr>
        <p:spPr>
          <a:xfrm>
            <a:off x="153381" y="6559144"/>
            <a:ext cx="9168664" cy="29885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CO" sz="1100" b="1" dirty="0">
                <a:solidFill>
                  <a:srgbClr val="004563"/>
                </a:solidFill>
                <a:effectLst/>
                <a:latin typeface="+mn-lt"/>
                <a:ea typeface="+mn-ea"/>
                <a:cs typeface="+mn-cs"/>
              </a:rPr>
              <a:t>Fuente:</a:t>
            </a:r>
            <a:r>
              <a:rPr lang="es-CO" sz="1100" b="1" baseline="0" dirty="0">
                <a:solidFill>
                  <a:srgbClr val="004563"/>
                </a:solidFill>
                <a:effectLst/>
                <a:latin typeface="+mn-lt"/>
                <a:ea typeface="+mn-ea"/>
                <a:cs typeface="+mn-cs"/>
              </a:rPr>
              <a:t> </a:t>
            </a:r>
            <a:r>
              <a:rPr lang="es-CO" b="1" dirty="0">
                <a:solidFill>
                  <a:srgbClr val="004563"/>
                </a:solidFill>
              </a:rPr>
              <a:t>DANE</a:t>
            </a:r>
            <a:r>
              <a:rPr lang="es-CO" sz="1100" b="1" baseline="0" dirty="0">
                <a:solidFill>
                  <a:srgbClr val="004563"/>
                </a:solidFill>
                <a:effectLst/>
                <a:latin typeface="+mn-lt"/>
                <a:ea typeface="+mn-ea"/>
                <a:cs typeface="+mn-cs"/>
              </a:rPr>
              <a:t>.</a:t>
            </a:r>
          </a:p>
        </p:txBody>
      </p:sp>
      <p:sp>
        <p:nvSpPr>
          <p:cNvPr id="10" name="CuadroTexto 9">
            <a:extLst>
              <a:ext uri="{FF2B5EF4-FFF2-40B4-BE49-F238E27FC236}">
                <a16:creationId xmlns:a16="http://schemas.microsoft.com/office/drawing/2014/main" id="{D1165F89-629A-B90A-F405-C6802CABB7DC}"/>
              </a:ext>
            </a:extLst>
          </p:cNvPr>
          <p:cNvSpPr txBox="1"/>
          <p:nvPr/>
        </p:nvSpPr>
        <p:spPr>
          <a:xfrm>
            <a:off x="7108675" y="2775369"/>
            <a:ext cx="1690254" cy="2893100"/>
          </a:xfrm>
          <a:prstGeom prst="rect">
            <a:avLst/>
          </a:prstGeom>
          <a:solidFill>
            <a:schemeClr val="bg2">
              <a:lumMod val="95000"/>
            </a:schemeClr>
          </a:solidFill>
        </p:spPr>
        <p:txBody>
          <a:bodyPr wrap="square">
            <a:spAutoFit/>
          </a:bodyPr>
          <a:lstStyle/>
          <a:p>
            <a:pPr algn="ctr"/>
            <a:r>
              <a:rPr lang="es-CO" sz="1400" b="1" dirty="0">
                <a:solidFill>
                  <a:srgbClr val="337FB3"/>
                </a:solidFill>
              </a:rPr>
              <a:t>En 2023,los departamentos que presentaron las líneas de pobreza más bajas fueron La Guajira con $332.663 y </a:t>
            </a:r>
            <a:r>
              <a:rPr lang="es-CO" sz="1400" b="1" dirty="0">
                <a:solidFill>
                  <a:srgbClr val="004563"/>
                </a:solidFill>
              </a:rPr>
              <a:t>Cauca con $348.070</a:t>
            </a:r>
            <a:r>
              <a:rPr lang="es-CO" sz="1400" dirty="0">
                <a:solidFill>
                  <a:srgbClr val="004563"/>
                </a:solidFill>
              </a:rPr>
              <a:t>. </a:t>
            </a:r>
            <a:r>
              <a:rPr lang="es-CO" sz="1400" dirty="0"/>
              <a:t>Mientras que en el promedio nacional la línea de pobreza es de $435.375 </a:t>
            </a:r>
          </a:p>
        </p:txBody>
      </p:sp>
    </p:spTree>
    <p:extLst>
      <p:ext uri="{BB962C8B-B14F-4D97-AF65-F5344CB8AC3E}">
        <p14:creationId xmlns:p14="http://schemas.microsoft.com/office/powerpoint/2010/main" val="42184353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p:cNvSpPr txBox="1"/>
          <p:nvPr/>
        </p:nvSpPr>
        <p:spPr>
          <a:xfrm>
            <a:off x="310702" y="1662347"/>
            <a:ext cx="6578829" cy="1118255"/>
          </a:xfrm>
          <a:prstGeom prst="rect">
            <a:avLst/>
          </a:prstGeom>
          <a:noFill/>
        </p:spPr>
        <p:txBody>
          <a:bodyPr wrap="square" rtlCol="0">
            <a:spAutoFit/>
          </a:bodyPr>
          <a:lstStyle/>
          <a:p>
            <a:r>
              <a:rPr lang="es-ES_tradnl" sz="4000" b="1" baseline="30000" dirty="0">
                <a:solidFill>
                  <a:srgbClr val="FFFFFF"/>
                </a:solidFill>
              </a:rPr>
              <a:t>¿Sabes cómo te afectará </a:t>
            </a:r>
          </a:p>
          <a:p>
            <a:r>
              <a:rPr lang="es-ES_tradnl" sz="4000" b="1" baseline="30000" dirty="0">
                <a:solidFill>
                  <a:srgbClr val="FFFFFF"/>
                </a:solidFill>
              </a:rPr>
              <a:t>el contexto económico del año 2024?</a:t>
            </a:r>
            <a:endParaRPr lang="es-ES" sz="4000" dirty="0">
              <a:solidFill>
                <a:srgbClr val="FFFFFF"/>
              </a:solidFill>
            </a:endParaRPr>
          </a:p>
        </p:txBody>
      </p:sp>
      <p:pic>
        <p:nvPicPr>
          <p:cNvPr id="9" name="Imagen 8" descr="pre.pdf"/>
          <p:cNvPicPr>
            <a:picLocks noChangeAspect="1"/>
          </p:cNvPicPr>
          <p:nvPr/>
        </p:nvPicPr>
        <p:blipFill rotWithShape="1">
          <a:blip r:embed="rId3" cstate="screen">
            <a:extLst>
              <a:ext uri="{28A0092B-C50C-407E-A947-70E740481C1C}">
                <a14:useLocalDpi xmlns:a14="http://schemas.microsoft.com/office/drawing/2010/main"/>
              </a:ext>
            </a:extLst>
          </a:blip>
          <a:srcRect l="15615" t="25496" r="17462" b="22875"/>
          <a:stretch/>
        </p:blipFill>
        <p:spPr>
          <a:xfrm>
            <a:off x="412712" y="427017"/>
            <a:ext cx="1193998" cy="921132"/>
          </a:xfrm>
          <a:prstGeom prst="rect">
            <a:avLst/>
          </a:prstGeom>
        </p:spPr>
      </p:pic>
      <p:sp>
        <p:nvSpPr>
          <p:cNvPr id="10" name="CuadroTexto 9"/>
          <p:cNvSpPr txBox="1"/>
          <p:nvPr/>
        </p:nvSpPr>
        <p:spPr>
          <a:xfrm>
            <a:off x="706394" y="3653945"/>
            <a:ext cx="3071618" cy="646331"/>
          </a:xfrm>
          <a:prstGeom prst="rect">
            <a:avLst/>
          </a:prstGeom>
          <a:noFill/>
        </p:spPr>
        <p:txBody>
          <a:bodyPr wrap="square" rtlCol="0">
            <a:spAutoFit/>
          </a:bodyPr>
          <a:lstStyle/>
          <a:p>
            <a:r>
              <a:rPr lang="es-ES_tradnl" sz="3600" b="1" baseline="30000" dirty="0"/>
              <a:t>Contáctanos</a:t>
            </a:r>
            <a:r>
              <a:rPr lang="es-ES_tradnl" sz="3600" b="1" baseline="30000" dirty="0">
                <a:solidFill>
                  <a:srgbClr val="063149"/>
                </a:solidFill>
              </a:rPr>
              <a:t>:</a:t>
            </a:r>
            <a:endParaRPr lang="es-ES" sz="3600" dirty="0"/>
          </a:p>
        </p:txBody>
      </p:sp>
      <p:grpSp>
        <p:nvGrpSpPr>
          <p:cNvPr id="26" name="Agrupar 25"/>
          <p:cNvGrpSpPr/>
          <p:nvPr/>
        </p:nvGrpSpPr>
        <p:grpSpPr>
          <a:xfrm>
            <a:off x="850451" y="4350675"/>
            <a:ext cx="3522004" cy="526961"/>
            <a:chOff x="1382506" y="4952507"/>
            <a:chExt cx="2427613" cy="526961"/>
          </a:xfrm>
        </p:grpSpPr>
        <p:sp>
          <p:nvSpPr>
            <p:cNvPr id="11" name="CuadroTexto 10"/>
            <p:cNvSpPr txBox="1"/>
            <p:nvPr/>
          </p:nvSpPr>
          <p:spPr>
            <a:xfrm>
              <a:off x="1692944" y="4956248"/>
              <a:ext cx="2117175" cy="523220"/>
            </a:xfrm>
            <a:prstGeom prst="rect">
              <a:avLst/>
            </a:prstGeom>
            <a:noFill/>
          </p:spPr>
          <p:txBody>
            <a:bodyPr wrap="square" rtlCol="0">
              <a:spAutoFit/>
            </a:bodyPr>
            <a:lstStyle/>
            <a:p>
              <a:r>
                <a:rPr lang="es-ES_tradnl" sz="2800" baseline="30000" dirty="0" err="1"/>
                <a:t>imae@javerianacali.edu.co</a:t>
              </a:r>
              <a:endParaRPr lang="es-ES" sz="2800" dirty="0"/>
            </a:p>
          </p:txBody>
        </p:sp>
        <p:pic>
          <p:nvPicPr>
            <p:cNvPr id="17" name="Imagen 16"/>
            <p:cNvPicPr>
              <a:picLocks noChangeAspect="1"/>
            </p:cNvPicPr>
            <p:nvPr/>
          </p:nvPicPr>
          <p:blipFill>
            <a:blip r:embed="rId4"/>
            <a:stretch>
              <a:fillRect/>
            </a:stretch>
          </p:blipFill>
          <p:spPr>
            <a:xfrm>
              <a:off x="1382506" y="4952507"/>
              <a:ext cx="302435" cy="216025"/>
            </a:xfrm>
            <a:prstGeom prst="rect">
              <a:avLst/>
            </a:prstGeom>
          </p:spPr>
        </p:pic>
      </p:grpSp>
      <p:grpSp>
        <p:nvGrpSpPr>
          <p:cNvPr id="25" name="Agrupar 24"/>
          <p:cNvGrpSpPr/>
          <p:nvPr/>
        </p:nvGrpSpPr>
        <p:grpSpPr>
          <a:xfrm>
            <a:off x="857249" y="5005277"/>
            <a:ext cx="6032282" cy="954107"/>
            <a:chOff x="1392224" y="5409857"/>
            <a:chExt cx="4193670" cy="954107"/>
          </a:xfrm>
        </p:grpSpPr>
        <p:sp>
          <p:nvSpPr>
            <p:cNvPr id="12" name="CuadroTexto 11"/>
            <p:cNvSpPr txBox="1"/>
            <p:nvPr/>
          </p:nvSpPr>
          <p:spPr>
            <a:xfrm>
              <a:off x="1835812" y="5409857"/>
              <a:ext cx="3750082" cy="954107"/>
            </a:xfrm>
            <a:prstGeom prst="rect">
              <a:avLst/>
            </a:prstGeom>
            <a:noFill/>
          </p:spPr>
          <p:txBody>
            <a:bodyPr wrap="square" rtlCol="0">
              <a:spAutoFit/>
            </a:bodyPr>
            <a:lstStyle/>
            <a:p>
              <a:r>
                <a:rPr lang="es-ES_tradnl" sz="2800" b="1" baseline="30000" dirty="0"/>
                <a:t>Consulta nuestro portafolio de servicios:</a:t>
              </a:r>
            </a:p>
            <a:p>
              <a:r>
                <a:rPr lang="es-ES_tradnl" sz="2800" baseline="30000" dirty="0"/>
                <a:t>https://bit.ly/2BQSYYE</a:t>
              </a:r>
            </a:p>
          </p:txBody>
        </p:sp>
        <p:pic>
          <p:nvPicPr>
            <p:cNvPr id="18" name="Imagen 17"/>
            <p:cNvPicPr>
              <a:picLocks noChangeAspect="1"/>
            </p:cNvPicPr>
            <p:nvPr/>
          </p:nvPicPr>
          <p:blipFill>
            <a:blip r:embed="rId5"/>
            <a:stretch>
              <a:fillRect/>
            </a:stretch>
          </p:blipFill>
          <p:spPr>
            <a:xfrm>
              <a:off x="1392224" y="5443877"/>
              <a:ext cx="266700" cy="292100"/>
            </a:xfrm>
            <a:prstGeom prst="rect">
              <a:avLst/>
            </a:prstGeom>
          </p:spPr>
        </p:pic>
      </p:grpSp>
      <p:grpSp>
        <p:nvGrpSpPr>
          <p:cNvPr id="24" name="Agrupar 23"/>
          <p:cNvGrpSpPr/>
          <p:nvPr/>
        </p:nvGrpSpPr>
        <p:grpSpPr>
          <a:xfrm>
            <a:off x="857249" y="5803994"/>
            <a:ext cx="2422098" cy="325442"/>
            <a:chOff x="1388020" y="6028324"/>
            <a:chExt cx="2422098" cy="325442"/>
          </a:xfrm>
        </p:grpSpPr>
        <p:sp>
          <p:nvSpPr>
            <p:cNvPr id="14" name="CuadroTexto 13"/>
            <p:cNvSpPr txBox="1"/>
            <p:nvPr/>
          </p:nvSpPr>
          <p:spPr>
            <a:xfrm>
              <a:off x="1692944" y="6056249"/>
              <a:ext cx="2117174" cy="297517"/>
            </a:xfrm>
            <a:prstGeom prst="rect">
              <a:avLst/>
            </a:prstGeom>
            <a:noFill/>
          </p:spPr>
          <p:txBody>
            <a:bodyPr wrap="square" rtlCol="0">
              <a:spAutoFit/>
            </a:bodyPr>
            <a:lstStyle/>
            <a:p>
              <a:r>
                <a:rPr lang="es-ES_tradnl" sz="2000" baseline="30000" dirty="0" err="1"/>
                <a:t>imae.javerianacali.edu.co</a:t>
              </a:r>
              <a:endParaRPr lang="es-ES_tradnl" sz="2000" baseline="30000" dirty="0"/>
            </a:p>
          </p:txBody>
        </p:sp>
        <p:pic>
          <p:nvPicPr>
            <p:cNvPr id="19" name="Imagen 18"/>
            <p:cNvPicPr>
              <a:picLocks noChangeAspect="1"/>
            </p:cNvPicPr>
            <p:nvPr/>
          </p:nvPicPr>
          <p:blipFill>
            <a:blip r:embed="rId6"/>
            <a:stretch>
              <a:fillRect/>
            </a:stretch>
          </p:blipFill>
          <p:spPr>
            <a:xfrm>
              <a:off x="1388020" y="6028324"/>
              <a:ext cx="304924" cy="304924"/>
            </a:xfrm>
            <a:prstGeom prst="rect">
              <a:avLst/>
            </a:prstGeom>
          </p:spPr>
        </p:pic>
      </p:grpSp>
      <p:grpSp>
        <p:nvGrpSpPr>
          <p:cNvPr id="23" name="Agrupar 22"/>
          <p:cNvGrpSpPr/>
          <p:nvPr/>
        </p:nvGrpSpPr>
        <p:grpSpPr>
          <a:xfrm>
            <a:off x="3584271" y="5770822"/>
            <a:ext cx="2317766" cy="627500"/>
            <a:chOff x="3863587" y="6056249"/>
            <a:chExt cx="1772214" cy="502702"/>
          </a:xfrm>
        </p:grpSpPr>
        <p:sp>
          <p:nvSpPr>
            <p:cNvPr id="15" name="CuadroTexto 14"/>
            <p:cNvSpPr txBox="1"/>
            <p:nvPr/>
          </p:nvSpPr>
          <p:spPr>
            <a:xfrm>
              <a:off x="4505175" y="6056249"/>
              <a:ext cx="1130626" cy="502702"/>
            </a:xfrm>
            <a:prstGeom prst="rect">
              <a:avLst/>
            </a:prstGeom>
            <a:noFill/>
          </p:spPr>
          <p:txBody>
            <a:bodyPr wrap="square" rtlCol="0">
              <a:spAutoFit/>
            </a:bodyPr>
            <a:lstStyle/>
            <a:p>
              <a:r>
                <a:rPr lang="es-ES_tradnl" sz="2000" baseline="30000" dirty="0" err="1"/>
                <a:t>imae</a:t>
              </a:r>
              <a:r>
                <a:rPr lang="es-ES_tradnl" sz="2000" baseline="30000" dirty="0"/>
                <a:t> - </a:t>
              </a:r>
              <a:r>
                <a:rPr lang="es-ES_tradnl" sz="2000" baseline="30000" dirty="0" err="1"/>
                <a:t>puj</a:t>
              </a:r>
              <a:r>
                <a:rPr lang="es-ES_tradnl" sz="2000" baseline="30000" dirty="0"/>
                <a:t> </a:t>
              </a:r>
              <a:r>
                <a:rPr lang="es-ES_tradnl" sz="2000" baseline="30000" dirty="0" err="1"/>
                <a:t>cali</a:t>
              </a:r>
              <a:endParaRPr lang="es-ES_tradnl" sz="2000" baseline="30000" dirty="0"/>
            </a:p>
          </p:txBody>
        </p:sp>
        <p:pic>
          <p:nvPicPr>
            <p:cNvPr id="20" name="Imagen 19"/>
            <p:cNvPicPr>
              <a:picLocks noChangeAspect="1"/>
            </p:cNvPicPr>
            <p:nvPr/>
          </p:nvPicPr>
          <p:blipFill>
            <a:blip r:embed="rId7"/>
            <a:stretch>
              <a:fillRect/>
            </a:stretch>
          </p:blipFill>
          <p:spPr>
            <a:xfrm>
              <a:off x="3863587" y="6056250"/>
              <a:ext cx="602662" cy="255674"/>
            </a:xfrm>
            <a:prstGeom prst="rect">
              <a:avLst/>
            </a:prstGeom>
          </p:spPr>
        </p:pic>
      </p:grpSp>
      <p:grpSp>
        <p:nvGrpSpPr>
          <p:cNvPr id="22" name="Agrupar 21"/>
          <p:cNvGrpSpPr/>
          <p:nvPr/>
        </p:nvGrpSpPr>
        <p:grpSpPr>
          <a:xfrm>
            <a:off x="6005420" y="5770822"/>
            <a:ext cx="2081265" cy="325442"/>
            <a:chOff x="6000559" y="6028324"/>
            <a:chExt cx="2081265" cy="325442"/>
          </a:xfrm>
        </p:grpSpPr>
        <p:sp>
          <p:nvSpPr>
            <p:cNvPr id="16" name="CuadroTexto 15"/>
            <p:cNvSpPr txBox="1"/>
            <p:nvPr/>
          </p:nvSpPr>
          <p:spPr>
            <a:xfrm>
              <a:off x="6769764" y="6056249"/>
              <a:ext cx="1312060" cy="297517"/>
            </a:xfrm>
            <a:prstGeom prst="rect">
              <a:avLst/>
            </a:prstGeom>
            <a:noFill/>
          </p:spPr>
          <p:txBody>
            <a:bodyPr wrap="square" rtlCol="0">
              <a:spAutoFit/>
            </a:bodyPr>
            <a:lstStyle/>
            <a:p>
              <a:r>
                <a:rPr lang="es-ES_tradnl" sz="2000" baseline="30000" dirty="0"/>
                <a:t>@</a:t>
              </a:r>
              <a:r>
                <a:rPr lang="es-ES_tradnl" sz="2000" baseline="30000" dirty="0" err="1"/>
                <a:t>imae_pujcali</a:t>
              </a:r>
              <a:endParaRPr lang="es-ES_tradnl" sz="2000" baseline="30000" dirty="0"/>
            </a:p>
          </p:txBody>
        </p:sp>
        <p:pic>
          <p:nvPicPr>
            <p:cNvPr id="21" name="Imagen 20"/>
            <p:cNvPicPr>
              <a:picLocks noChangeAspect="1"/>
            </p:cNvPicPr>
            <p:nvPr/>
          </p:nvPicPr>
          <p:blipFill>
            <a:blip r:embed="rId8"/>
            <a:stretch>
              <a:fillRect/>
            </a:stretch>
          </p:blipFill>
          <p:spPr>
            <a:xfrm>
              <a:off x="6000559" y="6028324"/>
              <a:ext cx="757865" cy="303146"/>
            </a:xfrm>
            <a:prstGeom prst="rect">
              <a:avLst/>
            </a:prstGeom>
          </p:spPr>
        </p:pic>
      </p:grpSp>
    </p:spTree>
    <p:extLst>
      <p:ext uri="{BB962C8B-B14F-4D97-AF65-F5344CB8AC3E}">
        <p14:creationId xmlns:p14="http://schemas.microsoft.com/office/powerpoint/2010/main" val="2493985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DEC539AC-942C-4F68-AC10-A7316F638534}"/>
              </a:ext>
            </a:extLst>
          </p:cNvPr>
          <p:cNvPicPr>
            <a:picLocks noChangeAspect="1"/>
          </p:cNvPicPr>
          <p:nvPr/>
        </p:nvPicPr>
        <p:blipFill rotWithShape="1">
          <a:blip r:embed="rId3"/>
          <a:srcRect r="-6474" b="31065"/>
          <a:stretch/>
        </p:blipFill>
        <p:spPr>
          <a:xfrm>
            <a:off x="1178801" y="2611346"/>
            <a:ext cx="4002799" cy="3810334"/>
          </a:xfrm>
          <a:prstGeom prst="rect">
            <a:avLst/>
          </a:prstGeom>
        </p:spPr>
      </p:pic>
      <p:sp>
        <p:nvSpPr>
          <p:cNvPr id="4" name="CuadroTexto 3">
            <a:extLst>
              <a:ext uri="{FF2B5EF4-FFF2-40B4-BE49-F238E27FC236}">
                <a16:creationId xmlns:a16="http://schemas.microsoft.com/office/drawing/2014/main" id="{91EF9E80-BFC7-461A-8404-AAEFD655CBEF}"/>
              </a:ext>
            </a:extLst>
          </p:cNvPr>
          <p:cNvSpPr txBox="1"/>
          <p:nvPr/>
        </p:nvSpPr>
        <p:spPr>
          <a:xfrm>
            <a:off x="585929" y="465951"/>
            <a:ext cx="8268852" cy="830997"/>
          </a:xfrm>
          <a:prstGeom prst="rect">
            <a:avLst/>
          </a:prstGeom>
          <a:noFill/>
        </p:spPr>
        <p:txBody>
          <a:bodyPr wrap="square" rtlCol="0">
            <a:spAutoFit/>
          </a:bodyPr>
          <a:lstStyle/>
          <a:p>
            <a:r>
              <a:rPr lang="es-CO" sz="2400" dirty="0"/>
              <a:t>El crecimiento de la economía caleña en el 2T2024 quedó por encima del crecimiento nacional y departamental.</a:t>
            </a:r>
            <a:endParaRPr lang="es-ES" sz="2400" dirty="0"/>
          </a:p>
        </p:txBody>
      </p:sp>
      <p:graphicFrame>
        <p:nvGraphicFramePr>
          <p:cNvPr id="9" name="Gráfico 8">
            <a:extLst>
              <a:ext uri="{FF2B5EF4-FFF2-40B4-BE49-F238E27FC236}">
                <a16:creationId xmlns:a16="http://schemas.microsoft.com/office/drawing/2014/main" id="{EEC34F88-4170-4EE7-857B-064E8EB6C08C}"/>
              </a:ext>
            </a:extLst>
          </p:cNvPr>
          <p:cNvGraphicFramePr/>
          <p:nvPr>
            <p:extLst>
              <p:ext uri="{D42A27DB-BD31-4B8C-83A1-F6EECF244321}">
                <p14:modId xmlns:p14="http://schemas.microsoft.com/office/powerpoint/2010/main" val="1580477874"/>
              </p:ext>
            </p:extLst>
          </p:nvPr>
        </p:nvGraphicFramePr>
        <p:xfrm>
          <a:off x="3648362" y="3392861"/>
          <a:ext cx="4108798" cy="3028819"/>
        </p:xfrm>
        <a:graphic>
          <a:graphicData uri="http://schemas.openxmlformats.org/drawingml/2006/chart">
            <c:chart xmlns:c="http://schemas.openxmlformats.org/drawingml/2006/chart" xmlns:r="http://schemas.openxmlformats.org/officeDocument/2006/relationships" r:id="rId4"/>
          </a:graphicData>
        </a:graphic>
      </p:graphicFrame>
      <p:pic>
        <p:nvPicPr>
          <p:cNvPr id="11" name="Imagen 10">
            <a:extLst>
              <a:ext uri="{FF2B5EF4-FFF2-40B4-BE49-F238E27FC236}">
                <a16:creationId xmlns:a16="http://schemas.microsoft.com/office/drawing/2014/main" id="{DAE5D220-50FF-4AE4-A14F-03130F8A8B95}"/>
              </a:ext>
            </a:extLst>
          </p:cNvPr>
          <p:cNvPicPr>
            <a:picLocks noChangeAspect="1"/>
          </p:cNvPicPr>
          <p:nvPr/>
        </p:nvPicPr>
        <p:blipFill rotWithShape="1">
          <a:blip r:embed="rId3"/>
          <a:srcRect l="6956" t="68935" r="22508"/>
          <a:stretch/>
        </p:blipFill>
        <p:spPr>
          <a:xfrm>
            <a:off x="5565601" y="1645170"/>
            <a:ext cx="1847276" cy="1196143"/>
          </a:xfrm>
          <a:prstGeom prst="rect">
            <a:avLst/>
          </a:prstGeom>
        </p:spPr>
      </p:pic>
      <p:sp>
        <p:nvSpPr>
          <p:cNvPr id="6" name="Flecha: hacia abajo 5">
            <a:extLst>
              <a:ext uri="{FF2B5EF4-FFF2-40B4-BE49-F238E27FC236}">
                <a16:creationId xmlns:a16="http://schemas.microsoft.com/office/drawing/2014/main" id="{6AE64DC3-1DAF-6F72-F2F7-DA543872B009}"/>
              </a:ext>
            </a:extLst>
          </p:cNvPr>
          <p:cNvSpPr/>
          <p:nvPr/>
        </p:nvSpPr>
        <p:spPr>
          <a:xfrm>
            <a:off x="6377499" y="2923703"/>
            <a:ext cx="340500" cy="32241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uadroTexto 6">
            <a:extLst>
              <a:ext uri="{FF2B5EF4-FFF2-40B4-BE49-F238E27FC236}">
                <a16:creationId xmlns:a16="http://schemas.microsoft.com/office/drawing/2014/main" id="{DA1FEF76-6DBB-A7B2-1E6A-C51E549DEA34}"/>
              </a:ext>
            </a:extLst>
          </p:cNvPr>
          <p:cNvSpPr txBox="1"/>
          <p:nvPr/>
        </p:nvSpPr>
        <p:spPr>
          <a:xfrm>
            <a:off x="710231" y="6626063"/>
            <a:ext cx="7723537" cy="347165"/>
          </a:xfrm>
          <a:prstGeom prst="rect">
            <a:avLst/>
          </a:prstGeom>
          <a:solidFill>
            <a:sysClr val="window" lastClr="FFFFFF"/>
          </a:solidFill>
          <a:ln w="9525" cmpd="sng">
            <a:noFill/>
          </a:ln>
          <a:effectLst/>
        </p:spPr>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200" b="1" i="0" u="none" strike="noStrike" kern="0" cap="none" spc="0" normalizeH="0" baseline="0" noProof="0" dirty="0">
                <a:ln>
                  <a:noFill/>
                </a:ln>
                <a:solidFill>
                  <a:srgbClr val="00B050"/>
                </a:solidFill>
                <a:effectLst/>
                <a:uLnTx/>
                <a:uFillTx/>
                <a:latin typeface="Calibri" panose="020F0502020204030204"/>
                <a:ea typeface="+mn-ea"/>
                <a:cs typeface="+mn-cs"/>
              </a:rPr>
              <a:t>Fuente: Equipo IMAE, Universidad Javeriana Cali y </a:t>
            </a:r>
            <a:r>
              <a:rPr lang="es-CO" sz="1200" b="1" kern="0" dirty="0">
                <a:solidFill>
                  <a:srgbClr val="00B050"/>
                </a:solidFill>
                <a:latin typeface="Calibri" panose="020F0502020204030204"/>
              </a:rPr>
              <a:t>Alcaldía de Cali-Secretaría de Desarrollo Económico</a:t>
            </a:r>
            <a:r>
              <a:rPr kumimoji="0" lang="es-CO" sz="1200" b="1" i="0" u="none" strike="noStrike" kern="0" cap="none" spc="0" normalizeH="0" baseline="0" noProof="0" dirty="0">
                <a:ln>
                  <a:noFill/>
                </a:ln>
                <a:solidFill>
                  <a:srgbClr val="00B050"/>
                </a:solidFill>
                <a:effectLst/>
                <a:uLnTx/>
                <a:uFillTx/>
                <a:latin typeface="Calibri" panose="020F0502020204030204"/>
                <a:ea typeface="+mn-ea"/>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200" b="1" i="0" u="none" strike="noStrike" kern="0" cap="none" spc="0" normalizeH="0" baseline="0" noProof="0" dirty="0">
                <a:ln>
                  <a:noFill/>
                </a:ln>
                <a:solidFill>
                  <a:srgbClr val="00B050"/>
                </a:solidFill>
                <a:effectLst/>
                <a:uLnTx/>
                <a:uFillTx/>
                <a:latin typeface="Calibri" panose="020F0502020204030204"/>
                <a:ea typeface="+mn-ea"/>
                <a:cs typeface="+mn-cs"/>
              </a:rPr>
              <a:t>.</a:t>
            </a:r>
            <a:endParaRPr kumimoji="0" lang="en-US" sz="1200" b="1" i="0" u="none" strike="noStrike" kern="0" cap="none" spc="0" normalizeH="0" baseline="0" noProof="0" dirty="0">
              <a:ln>
                <a:noFill/>
              </a:ln>
              <a:solidFill>
                <a:srgbClr val="00B050"/>
              </a:solidFill>
              <a:effectLst/>
              <a:uLnTx/>
              <a:uFillTx/>
              <a:latin typeface="Calibri" panose="020F0502020204030204"/>
              <a:ea typeface="+mn-ea"/>
              <a:cs typeface="+mn-cs"/>
            </a:endParaRPr>
          </a:p>
        </p:txBody>
      </p:sp>
      <p:sp>
        <p:nvSpPr>
          <p:cNvPr id="12" name="Rectángulo 11">
            <a:extLst>
              <a:ext uri="{FF2B5EF4-FFF2-40B4-BE49-F238E27FC236}">
                <a16:creationId xmlns:a16="http://schemas.microsoft.com/office/drawing/2014/main" id="{495019D1-7F1E-A5E7-F3C2-149B5074F32C}"/>
              </a:ext>
            </a:extLst>
          </p:cNvPr>
          <p:cNvSpPr/>
          <p:nvPr/>
        </p:nvSpPr>
        <p:spPr>
          <a:xfrm>
            <a:off x="710230" y="1455958"/>
            <a:ext cx="3305509" cy="45719"/>
          </a:xfrm>
          <a:prstGeom prst="rect">
            <a:avLst/>
          </a:prstGeom>
          <a:solidFill>
            <a:srgbClr val="4D99CD"/>
          </a:solidFill>
          <a:ln>
            <a:solidFill>
              <a:srgbClr val="4D99C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7389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2">
            <a:extLst>
              <a:ext uri="{FF2B5EF4-FFF2-40B4-BE49-F238E27FC236}">
                <a16:creationId xmlns:a16="http://schemas.microsoft.com/office/drawing/2014/main" id="{1AFB0F8F-A149-4535-87F9-828574908FD8}"/>
              </a:ext>
            </a:extLst>
          </p:cNvPr>
          <p:cNvSpPr txBox="1"/>
          <p:nvPr/>
        </p:nvSpPr>
        <p:spPr>
          <a:xfrm>
            <a:off x="779919" y="6520893"/>
            <a:ext cx="7367729" cy="285078"/>
          </a:xfrm>
          <a:prstGeom prst="rect">
            <a:avLst/>
          </a:prstGeom>
          <a:solidFill>
            <a:sysClr val="window" lastClr="FFFFFF"/>
          </a:solidFill>
          <a:ln w="9525" cmpd="sng">
            <a:noFill/>
          </a:ln>
          <a:effectLst/>
        </p:spPr>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000" b="1" i="0" u="none" strike="noStrike" kern="0" cap="none" spc="0" normalizeH="0" baseline="0" noProof="0" dirty="0">
                <a:ln>
                  <a:noFill/>
                </a:ln>
                <a:solidFill>
                  <a:srgbClr val="16435E"/>
                </a:solidFill>
                <a:effectLst/>
                <a:uLnTx/>
                <a:uFillTx/>
                <a:latin typeface="Calibri" panose="020F0502020204030204"/>
                <a:ea typeface="+mn-ea"/>
                <a:cs typeface="+mn-cs"/>
              </a:rPr>
              <a:t>Fuente: Equipo IMAE, Universidad Javeriana Cali</a:t>
            </a:r>
            <a:r>
              <a:rPr lang="es-CO" sz="1000" b="1" kern="0" dirty="0">
                <a:solidFill>
                  <a:srgbClr val="16435E"/>
                </a:solidFill>
                <a:latin typeface="Calibri" panose="020F0502020204030204"/>
              </a:rPr>
              <a:t> y Alcaldía de Cali-Secretaría de Desarrollo Económico.</a:t>
            </a:r>
            <a:endParaRPr kumimoji="0" lang="es-CO" sz="1000" b="1" i="0" u="none" strike="noStrike" kern="0" cap="none" spc="0" normalizeH="0" baseline="0" noProof="0" dirty="0">
              <a:ln>
                <a:noFill/>
              </a:ln>
              <a:solidFill>
                <a:srgbClr val="004563"/>
              </a:solidFill>
              <a:effectLst/>
              <a:uLnTx/>
              <a:uFillTx/>
              <a:latin typeface="Calibri" panose="020F0502020204030204"/>
              <a:ea typeface="+mn-ea"/>
              <a:cs typeface="+mn-cs"/>
            </a:endParaRPr>
          </a:p>
        </p:txBody>
      </p:sp>
      <p:sp>
        <p:nvSpPr>
          <p:cNvPr id="4" name="CuadroTexto 3">
            <a:extLst>
              <a:ext uri="{FF2B5EF4-FFF2-40B4-BE49-F238E27FC236}">
                <a16:creationId xmlns:a16="http://schemas.microsoft.com/office/drawing/2014/main" id="{8343BECC-DF1C-6BE7-8F2A-1A4563DD987A}"/>
              </a:ext>
            </a:extLst>
          </p:cNvPr>
          <p:cNvSpPr txBox="1"/>
          <p:nvPr/>
        </p:nvSpPr>
        <p:spPr>
          <a:xfrm>
            <a:off x="604449" y="194568"/>
            <a:ext cx="8260861" cy="727059"/>
          </a:xfrm>
          <a:prstGeom prst="rect">
            <a:avLst/>
          </a:prstGeom>
          <a:noFill/>
        </p:spPr>
        <p:txBody>
          <a:bodyPr wrap="square">
            <a:spAutoFit/>
          </a:bodyPr>
          <a:lstStyle/>
          <a:p>
            <a:pPr>
              <a:lnSpc>
                <a:spcPct val="107000"/>
              </a:lnSpc>
            </a:pPr>
            <a:r>
              <a:rPr lang="es-CO" sz="2000" dirty="0"/>
              <a:t>La mayoría de las variables del IMAE Cali superaron las dinámicas nacionales en el 2T2024.</a:t>
            </a:r>
            <a:endParaRPr lang="en-US" sz="2000" dirty="0"/>
          </a:p>
        </p:txBody>
      </p:sp>
      <p:sp>
        <p:nvSpPr>
          <p:cNvPr id="6" name="CuadroTexto 2">
            <a:extLst>
              <a:ext uri="{FF2B5EF4-FFF2-40B4-BE49-F238E27FC236}">
                <a16:creationId xmlns:a16="http://schemas.microsoft.com/office/drawing/2014/main" id="{76A77103-2522-0514-9416-4EB8C930AC5A}"/>
              </a:ext>
            </a:extLst>
          </p:cNvPr>
          <p:cNvSpPr txBox="1"/>
          <p:nvPr/>
        </p:nvSpPr>
        <p:spPr>
          <a:xfrm>
            <a:off x="570126" y="1205763"/>
            <a:ext cx="2213164" cy="285077"/>
          </a:xfrm>
          <a:prstGeom prst="rect">
            <a:avLst/>
          </a:prstGeom>
          <a:solidFill>
            <a:sysClr val="window" lastClr="FFFFFF"/>
          </a:solidFill>
          <a:ln w="9525" cmpd="sng">
            <a:noFill/>
          </a:ln>
          <a:effectLst/>
        </p:spPr>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s-CO" sz="1000" b="1" kern="0" dirty="0">
                <a:solidFill>
                  <a:srgbClr val="16435E"/>
                </a:solidFill>
                <a:latin typeface="Calibri" panose="020F0502020204030204"/>
              </a:rPr>
              <a:t>Variación anual % (2T2024 vs 2T2023)</a:t>
            </a:r>
            <a:endParaRPr kumimoji="0" lang="es-CO" sz="1000" b="1" i="0" u="none" strike="noStrike" kern="0" cap="none" spc="0" normalizeH="0" baseline="0" noProof="0" dirty="0">
              <a:ln>
                <a:noFill/>
              </a:ln>
              <a:solidFill>
                <a:srgbClr val="004563"/>
              </a:solidFill>
              <a:effectLs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FF633284-FA79-DFA1-11B5-8D15BC3B15F9}"/>
              </a:ext>
            </a:extLst>
          </p:cNvPr>
          <p:cNvPicPr>
            <a:picLocks noChangeAspect="1"/>
          </p:cNvPicPr>
          <p:nvPr/>
        </p:nvPicPr>
        <p:blipFill>
          <a:blip r:embed="rId3"/>
          <a:stretch>
            <a:fillRect/>
          </a:stretch>
        </p:blipFill>
        <p:spPr>
          <a:xfrm>
            <a:off x="1412117" y="1591636"/>
            <a:ext cx="5971322" cy="4828460"/>
          </a:xfrm>
          <a:prstGeom prst="rect">
            <a:avLst/>
          </a:prstGeom>
        </p:spPr>
      </p:pic>
    </p:spTree>
    <p:extLst>
      <p:ext uri="{BB962C8B-B14F-4D97-AF65-F5344CB8AC3E}">
        <p14:creationId xmlns:p14="http://schemas.microsoft.com/office/powerpoint/2010/main" val="1603158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59651" y="115407"/>
            <a:ext cx="8422934" cy="646331"/>
          </a:xfrm>
          <a:prstGeom prst="rect">
            <a:avLst/>
          </a:prstGeom>
          <a:noFill/>
        </p:spPr>
        <p:txBody>
          <a:bodyPr wrap="square" rtlCol="0">
            <a:spAutoFit/>
          </a:bodyPr>
          <a:lstStyle/>
          <a:p>
            <a:r>
              <a:rPr lang="es-CO" dirty="0"/>
              <a:t>Las señales positivas de la economía de Cali estuvieron en gran parte lideradas por la continua recuperación de la industria manufacturera distrital. </a:t>
            </a:r>
            <a:endParaRPr lang="es-ES" b="1" dirty="0"/>
          </a:p>
        </p:txBody>
      </p:sp>
      <p:graphicFrame>
        <p:nvGraphicFramePr>
          <p:cNvPr id="4" name="Tabla 4">
            <a:extLst>
              <a:ext uri="{FF2B5EF4-FFF2-40B4-BE49-F238E27FC236}">
                <a16:creationId xmlns:a16="http://schemas.microsoft.com/office/drawing/2014/main" id="{E19BD268-CC56-492C-A746-AA5B0DFDBC6C}"/>
              </a:ext>
            </a:extLst>
          </p:cNvPr>
          <p:cNvGraphicFramePr>
            <a:graphicFrameLocks noGrp="1"/>
          </p:cNvGraphicFramePr>
          <p:nvPr/>
        </p:nvGraphicFramePr>
        <p:xfrm>
          <a:off x="2780951" y="5165869"/>
          <a:ext cx="2159150" cy="1097280"/>
        </p:xfrm>
        <a:graphic>
          <a:graphicData uri="http://schemas.openxmlformats.org/drawingml/2006/table">
            <a:tbl>
              <a:tblPr firstRow="1" bandRow="1">
                <a:tableStyleId>{5C22544A-7EE6-4342-B048-85BDC9FD1C3A}</a:tableStyleId>
              </a:tblPr>
              <a:tblGrid>
                <a:gridCol w="1079575">
                  <a:extLst>
                    <a:ext uri="{9D8B030D-6E8A-4147-A177-3AD203B41FA5}">
                      <a16:colId xmlns:a16="http://schemas.microsoft.com/office/drawing/2014/main" val="3497479633"/>
                    </a:ext>
                  </a:extLst>
                </a:gridCol>
                <a:gridCol w="1079575">
                  <a:extLst>
                    <a:ext uri="{9D8B030D-6E8A-4147-A177-3AD203B41FA5}">
                      <a16:colId xmlns:a16="http://schemas.microsoft.com/office/drawing/2014/main" val="3442275848"/>
                    </a:ext>
                  </a:extLst>
                </a:gridCol>
              </a:tblGrid>
              <a:tr h="36535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dirty="0">
                        <a:solidFill>
                          <a:srgbClr val="16435E"/>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365350">
                <a:tc>
                  <a:txBody>
                    <a:bodyPr/>
                    <a:lstStyle/>
                    <a:p>
                      <a:pPr algn="ctr"/>
                      <a:r>
                        <a:rPr lang="es-CO" b="1" dirty="0">
                          <a:solidFill>
                            <a:schemeClr val="bg2"/>
                          </a:solidFill>
                        </a:rPr>
                        <a:t>1T2024</a:t>
                      </a:r>
                      <a:endParaRPr lang="en-US" b="1" dirty="0">
                        <a:solidFill>
                          <a:schemeClr val="bg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99CD"/>
                    </a:solidFill>
                  </a:tcPr>
                </a:tc>
                <a:tc>
                  <a:txBody>
                    <a:bodyPr/>
                    <a:lstStyle/>
                    <a:p>
                      <a:pPr algn="ctr"/>
                      <a:r>
                        <a:rPr lang="es-CO" b="1" dirty="0">
                          <a:solidFill>
                            <a:srgbClr val="009900"/>
                          </a:solidFill>
                        </a:rPr>
                        <a:t>+3,7%</a:t>
                      </a:r>
                      <a:endParaRPr lang="en-US" b="1" dirty="0">
                        <a:solidFill>
                          <a:srgbClr val="0099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4902445"/>
                  </a:ext>
                </a:extLst>
              </a:tr>
              <a:tr h="365350">
                <a:tc>
                  <a:txBody>
                    <a:bodyPr/>
                    <a:lstStyle/>
                    <a:p>
                      <a:pPr algn="ctr"/>
                      <a:r>
                        <a:rPr lang="es-CO" b="1" dirty="0">
                          <a:solidFill>
                            <a:schemeClr val="bg2"/>
                          </a:solidFill>
                        </a:rPr>
                        <a:t>2T2024</a:t>
                      </a:r>
                      <a:endParaRPr lang="en-US" b="1" dirty="0">
                        <a:solidFill>
                          <a:schemeClr val="bg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s-CO" b="1" dirty="0">
                          <a:solidFill>
                            <a:srgbClr val="009900"/>
                          </a:solidFill>
                        </a:rPr>
                        <a:t>+4,6%</a:t>
                      </a:r>
                      <a:endParaRPr lang="en-US" b="1" dirty="0">
                        <a:solidFill>
                          <a:srgbClr val="0099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bl>
          </a:graphicData>
        </a:graphic>
      </p:graphicFrame>
      <p:sp>
        <p:nvSpPr>
          <p:cNvPr id="17" name="CuadroTexto 16">
            <a:extLst>
              <a:ext uri="{FF2B5EF4-FFF2-40B4-BE49-F238E27FC236}">
                <a16:creationId xmlns:a16="http://schemas.microsoft.com/office/drawing/2014/main" id="{8D0B4448-A4A0-4232-BA29-E06DA89B8A76}"/>
              </a:ext>
            </a:extLst>
          </p:cNvPr>
          <p:cNvSpPr txBox="1"/>
          <p:nvPr/>
        </p:nvSpPr>
        <p:spPr>
          <a:xfrm>
            <a:off x="2646267" y="5077739"/>
            <a:ext cx="2428517" cy="307777"/>
          </a:xfrm>
          <a:prstGeom prst="rect">
            <a:avLst/>
          </a:prstGeom>
          <a:noFill/>
        </p:spPr>
        <p:txBody>
          <a:bodyPr wrap="square">
            <a:spAutoFit/>
          </a:bodyPr>
          <a:lstStyle/>
          <a:p>
            <a:pPr algn="ctr"/>
            <a:r>
              <a:rPr lang="es-CO" sz="1400" b="1" dirty="0"/>
              <a:t>Tasa anual% </a:t>
            </a:r>
            <a:endParaRPr lang="en-US" sz="1200" dirty="0"/>
          </a:p>
        </p:txBody>
      </p:sp>
      <p:sp>
        <p:nvSpPr>
          <p:cNvPr id="10" name="CuadroTexto 1">
            <a:extLst>
              <a:ext uri="{FF2B5EF4-FFF2-40B4-BE49-F238E27FC236}">
                <a16:creationId xmlns:a16="http://schemas.microsoft.com/office/drawing/2014/main" id="{44BACCAD-E99B-4ECF-BE54-9EF6ADD2C608}"/>
              </a:ext>
            </a:extLst>
          </p:cNvPr>
          <p:cNvSpPr txBox="1"/>
          <p:nvPr/>
        </p:nvSpPr>
        <p:spPr>
          <a:xfrm>
            <a:off x="1450458" y="6466169"/>
            <a:ext cx="6406556" cy="202024"/>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CO" sz="1100" dirty="0">
                <a:solidFill>
                  <a:srgbClr val="16435E"/>
                </a:solidFill>
              </a:rPr>
              <a:t>Fuente: Equipo IMAE, Universidad</a:t>
            </a:r>
            <a:r>
              <a:rPr lang="es-CO" sz="1100" baseline="0" dirty="0">
                <a:solidFill>
                  <a:srgbClr val="16435E"/>
                </a:solidFill>
              </a:rPr>
              <a:t> Javeriana Cali-Alcaldía de Cali, Secretaría de Desarrollo Económico.</a:t>
            </a:r>
            <a:endParaRPr lang="es-CO" sz="1100" dirty="0">
              <a:solidFill>
                <a:srgbClr val="16435E"/>
              </a:solidFill>
            </a:endParaRPr>
          </a:p>
        </p:txBody>
      </p:sp>
      <p:pic>
        <p:nvPicPr>
          <p:cNvPr id="12" name="Imagen 11">
            <a:extLst>
              <a:ext uri="{FF2B5EF4-FFF2-40B4-BE49-F238E27FC236}">
                <a16:creationId xmlns:a16="http://schemas.microsoft.com/office/drawing/2014/main" id="{BEA50FFA-736D-F05A-F39B-06A7F41F2C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888" y="5096700"/>
            <a:ext cx="1438852" cy="1166449"/>
          </a:xfrm>
          <a:prstGeom prst="rect">
            <a:avLst/>
          </a:prstGeom>
        </p:spPr>
      </p:pic>
      <p:sp>
        <p:nvSpPr>
          <p:cNvPr id="15" name="CuadroTexto 14">
            <a:extLst>
              <a:ext uri="{FF2B5EF4-FFF2-40B4-BE49-F238E27FC236}">
                <a16:creationId xmlns:a16="http://schemas.microsoft.com/office/drawing/2014/main" id="{39B58257-3EC7-9D71-882A-EB8E12306D7D}"/>
              </a:ext>
            </a:extLst>
          </p:cNvPr>
          <p:cNvSpPr txBox="1"/>
          <p:nvPr/>
        </p:nvSpPr>
        <p:spPr>
          <a:xfrm>
            <a:off x="5926455" y="5165869"/>
            <a:ext cx="2821305" cy="1169551"/>
          </a:xfrm>
          <a:prstGeom prst="rect">
            <a:avLst/>
          </a:prstGeom>
          <a:solidFill>
            <a:schemeClr val="bg2">
              <a:lumMod val="95000"/>
            </a:schemeClr>
          </a:solidFill>
        </p:spPr>
        <p:txBody>
          <a:bodyPr wrap="square">
            <a:spAutoFit/>
          </a:bodyPr>
          <a:lstStyle/>
          <a:p>
            <a:pPr algn="ctr"/>
            <a:r>
              <a:rPr lang="es-CO" sz="1400" dirty="0"/>
              <a:t>La industria manufacturera</a:t>
            </a:r>
          </a:p>
          <a:p>
            <a:pPr algn="ctr"/>
            <a:r>
              <a:rPr lang="es-CO" sz="1400" dirty="0"/>
              <a:t>de Cali presenta un dato superior al observado para el total departamental y nacional: </a:t>
            </a:r>
          </a:p>
          <a:p>
            <a:pPr algn="ctr"/>
            <a:r>
              <a:rPr lang="es-CO" sz="1400" dirty="0"/>
              <a:t>Valle: </a:t>
            </a:r>
            <a:r>
              <a:rPr lang="es-CO" sz="1400" b="1" dirty="0">
                <a:solidFill>
                  <a:srgbClr val="C00000"/>
                </a:solidFill>
              </a:rPr>
              <a:t>-2,3% </a:t>
            </a:r>
            <a:r>
              <a:rPr lang="es-CO" sz="1400" dirty="0"/>
              <a:t>; Nacional: </a:t>
            </a:r>
            <a:r>
              <a:rPr lang="es-CO" sz="1400" b="1" dirty="0">
                <a:solidFill>
                  <a:srgbClr val="C00000"/>
                </a:solidFill>
              </a:rPr>
              <a:t>-3,1%</a:t>
            </a:r>
            <a:endParaRPr lang="es-ES" sz="1400" b="1" dirty="0">
              <a:solidFill>
                <a:srgbClr val="C00000"/>
              </a:solidFill>
            </a:endParaRPr>
          </a:p>
        </p:txBody>
      </p:sp>
      <p:sp>
        <p:nvSpPr>
          <p:cNvPr id="5" name="Flecha: hacia arriba 4">
            <a:extLst>
              <a:ext uri="{FF2B5EF4-FFF2-40B4-BE49-F238E27FC236}">
                <a16:creationId xmlns:a16="http://schemas.microsoft.com/office/drawing/2014/main" id="{81DA08AF-D64D-63B1-3F69-6566F3B79301}"/>
              </a:ext>
            </a:extLst>
          </p:cNvPr>
          <p:cNvSpPr/>
          <p:nvPr/>
        </p:nvSpPr>
        <p:spPr>
          <a:xfrm>
            <a:off x="5074784" y="5516734"/>
            <a:ext cx="571500" cy="740844"/>
          </a:xfrm>
          <a:prstGeom prst="upArrow">
            <a:avLst/>
          </a:prstGeom>
          <a:solidFill>
            <a:srgbClr val="009900"/>
          </a:solidFill>
          <a:ln>
            <a:solidFill>
              <a:srgbClr val="0099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 name="Gráfico 2">
            <a:extLst>
              <a:ext uri="{FF2B5EF4-FFF2-40B4-BE49-F238E27FC236}">
                <a16:creationId xmlns:a16="http://schemas.microsoft.com/office/drawing/2014/main" id="{1AD9049C-D6E1-4F62-9FFF-4840F0387923}"/>
              </a:ext>
            </a:extLst>
          </p:cNvPr>
          <p:cNvGraphicFramePr>
            <a:graphicFrameLocks/>
          </p:cNvGraphicFramePr>
          <p:nvPr/>
        </p:nvGraphicFramePr>
        <p:xfrm>
          <a:off x="856329" y="1071563"/>
          <a:ext cx="7298209" cy="368468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83656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728634" y="325588"/>
            <a:ext cx="8422934" cy="369332"/>
          </a:xfrm>
          <a:prstGeom prst="rect">
            <a:avLst/>
          </a:prstGeom>
          <a:noFill/>
        </p:spPr>
        <p:txBody>
          <a:bodyPr wrap="square" rtlCol="0">
            <a:spAutoFit/>
          </a:bodyPr>
          <a:lstStyle/>
          <a:p>
            <a:r>
              <a:rPr lang="es-ES" dirty="0"/>
              <a:t>Ligera recuperación del sector turismo en el 2T2024</a:t>
            </a:r>
          </a:p>
        </p:txBody>
      </p:sp>
      <p:graphicFrame>
        <p:nvGraphicFramePr>
          <p:cNvPr id="4" name="Tabla 4">
            <a:extLst>
              <a:ext uri="{FF2B5EF4-FFF2-40B4-BE49-F238E27FC236}">
                <a16:creationId xmlns:a16="http://schemas.microsoft.com/office/drawing/2014/main" id="{E19BD268-CC56-492C-A746-AA5B0DFDBC6C}"/>
              </a:ext>
            </a:extLst>
          </p:cNvPr>
          <p:cNvGraphicFramePr>
            <a:graphicFrameLocks noGrp="1"/>
          </p:cNvGraphicFramePr>
          <p:nvPr/>
        </p:nvGraphicFramePr>
        <p:xfrm>
          <a:off x="2780951" y="5165869"/>
          <a:ext cx="2159150" cy="1097280"/>
        </p:xfrm>
        <a:graphic>
          <a:graphicData uri="http://schemas.openxmlformats.org/drawingml/2006/table">
            <a:tbl>
              <a:tblPr firstRow="1" bandRow="1">
                <a:tableStyleId>{5C22544A-7EE6-4342-B048-85BDC9FD1C3A}</a:tableStyleId>
              </a:tblPr>
              <a:tblGrid>
                <a:gridCol w="1079575">
                  <a:extLst>
                    <a:ext uri="{9D8B030D-6E8A-4147-A177-3AD203B41FA5}">
                      <a16:colId xmlns:a16="http://schemas.microsoft.com/office/drawing/2014/main" val="3497479633"/>
                    </a:ext>
                  </a:extLst>
                </a:gridCol>
                <a:gridCol w="1079575">
                  <a:extLst>
                    <a:ext uri="{9D8B030D-6E8A-4147-A177-3AD203B41FA5}">
                      <a16:colId xmlns:a16="http://schemas.microsoft.com/office/drawing/2014/main" val="3442275848"/>
                    </a:ext>
                  </a:extLst>
                </a:gridCol>
              </a:tblGrid>
              <a:tr h="36535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dirty="0">
                        <a:solidFill>
                          <a:srgbClr val="16435E"/>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365350">
                <a:tc>
                  <a:txBody>
                    <a:bodyPr/>
                    <a:lstStyle/>
                    <a:p>
                      <a:pPr algn="ctr"/>
                      <a:r>
                        <a:rPr lang="es-CO" b="1" dirty="0">
                          <a:solidFill>
                            <a:schemeClr val="bg2"/>
                          </a:solidFill>
                        </a:rPr>
                        <a:t>1T2024</a:t>
                      </a:r>
                      <a:endParaRPr lang="en-US" b="1" dirty="0">
                        <a:solidFill>
                          <a:schemeClr val="bg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99CD"/>
                    </a:solidFill>
                  </a:tcPr>
                </a:tc>
                <a:tc>
                  <a:txBody>
                    <a:bodyPr/>
                    <a:lstStyle/>
                    <a:p>
                      <a:pPr algn="ctr"/>
                      <a:r>
                        <a:rPr lang="es-CO" b="1" dirty="0">
                          <a:solidFill>
                            <a:srgbClr val="C00000"/>
                          </a:solidFill>
                        </a:rPr>
                        <a:t>-2,2%</a:t>
                      </a:r>
                      <a:endParaRPr lang="en-US"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4902445"/>
                  </a:ext>
                </a:extLst>
              </a:tr>
              <a:tr h="365350">
                <a:tc>
                  <a:txBody>
                    <a:bodyPr/>
                    <a:lstStyle/>
                    <a:p>
                      <a:pPr algn="ctr"/>
                      <a:r>
                        <a:rPr lang="es-CO" b="1" dirty="0">
                          <a:solidFill>
                            <a:schemeClr val="bg2"/>
                          </a:solidFill>
                        </a:rPr>
                        <a:t>2T2024</a:t>
                      </a:r>
                      <a:endParaRPr lang="en-US" b="1" dirty="0">
                        <a:solidFill>
                          <a:schemeClr val="bg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s-CO" b="1" dirty="0">
                          <a:solidFill>
                            <a:srgbClr val="009900"/>
                          </a:solidFill>
                        </a:rPr>
                        <a:t>+0,5%</a:t>
                      </a:r>
                      <a:endParaRPr lang="en-US" b="1" dirty="0">
                        <a:solidFill>
                          <a:srgbClr val="0099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bl>
          </a:graphicData>
        </a:graphic>
      </p:graphicFrame>
      <p:sp>
        <p:nvSpPr>
          <p:cNvPr id="17" name="CuadroTexto 16">
            <a:extLst>
              <a:ext uri="{FF2B5EF4-FFF2-40B4-BE49-F238E27FC236}">
                <a16:creationId xmlns:a16="http://schemas.microsoft.com/office/drawing/2014/main" id="{8D0B4448-A4A0-4232-BA29-E06DA89B8A76}"/>
              </a:ext>
            </a:extLst>
          </p:cNvPr>
          <p:cNvSpPr txBox="1"/>
          <p:nvPr/>
        </p:nvSpPr>
        <p:spPr>
          <a:xfrm>
            <a:off x="2646267" y="5077739"/>
            <a:ext cx="2428517" cy="307777"/>
          </a:xfrm>
          <a:prstGeom prst="rect">
            <a:avLst/>
          </a:prstGeom>
          <a:noFill/>
        </p:spPr>
        <p:txBody>
          <a:bodyPr wrap="square">
            <a:spAutoFit/>
          </a:bodyPr>
          <a:lstStyle/>
          <a:p>
            <a:pPr algn="ctr"/>
            <a:r>
              <a:rPr lang="es-CO" sz="1400" b="1" dirty="0"/>
              <a:t>Tasa anual% </a:t>
            </a:r>
            <a:endParaRPr lang="en-US" sz="1200" dirty="0"/>
          </a:p>
        </p:txBody>
      </p:sp>
      <p:sp>
        <p:nvSpPr>
          <p:cNvPr id="10" name="CuadroTexto 1">
            <a:extLst>
              <a:ext uri="{FF2B5EF4-FFF2-40B4-BE49-F238E27FC236}">
                <a16:creationId xmlns:a16="http://schemas.microsoft.com/office/drawing/2014/main" id="{44BACCAD-E99B-4ECF-BE54-9EF6ADD2C608}"/>
              </a:ext>
            </a:extLst>
          </p:cNvPr>
          <p:cNvSpPr txBox="1"/>
          <p:nvPr/>
        </p:nvSpPr>
        <p:spPr>
          <a:xfrm>
            <a:off x="1450458" y="6466169"/>
            <a:ext cx="6406556" cy="202024"/>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CO" sz="1100" dirty="0">
                <a:solidFill>
                  <a:srgbClr val="16435E"/>
                </a:solidFill>
              </a:rPr>
              <a:t>Fuente: Equipo IMAE, Universidad</a:t>
            </a:r>
            <a:r>
              <a:rPr lang="es-CO" sz="1100" baseline="0" dirty="0">
                <a:solidFill>
                  <a:srgbClr val="16435E"/>
                </a:solidFill>
              </a:rPr>
              <a:t> Javeriana Cali-Alcaldía de Cali, Secretaría de Desarrollo Económico.</a:t>
            </a:r>
            <a:endParaRPr lang="es-CO" sz="1100" dirty="0">
              <a:solidFill>
                <a:srgbClr val="16435E"/>
              </a:solidFill>
            </a:endParaRPr>
          </a:p>
        </p:txBody>
      </p:sp>
      <p:pic>
        <p:nvPicPr>
          <p:cNvPr id="12" name="Imagen 11">
            <a:extLst>
              <a:ext uri="{FF2B5EF4-FFF2-40B4-BE49-F238E27FC236}">
                <a16:creationId xmlns:a16="http://schemas.microsoft.com/office/drawing/2014/main" id="{BEA50FFA-736D-F05A-F39B-06A7F41F2C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888" y="5096700"/>
            <a:ext cx="1438852" cy="1166449"/>
          </a:xfrm>
          <a:prstGeom prst="rect">
            <a:avLst/>
          </a:prstGeom>
        </p:spPr>
      </p:pic>
      <p:sp>
        <p:nvSpPr>
          <p:cNvPr id="15" name="CuadroTexto 14">
            <a:extLst>
              <a:ext uri="{FF2B5EF4-FFF2-40B4-BE49-F238E27FC236}">
                <a16:creationId xmlns:a16="http://schemas.microsoft.com/office/drawing/2014/main" id="{39B58257-3EC7-9D71-882A-EB8E12306D7D}"/>
              </a:ext>
            </a:extLst>
          </p:cNvPr>
          <p:cNvSpPr txBox="1"/>
          <p:nvPr/>
        </p:nvSpPr>
        <p:spPr>
          <a:xfrm>
            <a:off x="5926456" y="5104163"/>
            <a:ext cx="2288630" cy="1600438"/>
          </a:xfrm>
          <a:prstGeom prst="rect">
            <a:avLst/>
          </a:prstGeom>
          <a:solidFill>
            <a:schemeClr val="bg2">
              <a:lumMod val="95000"/>
            </a:schemeClr>
          </a:solidFill>
        </p:spPr>
        <p:txBody>
          <a:bodyPr wrap="square">
            <a:spAutoFit/>
          </a:bodyPr>
          <a:lstStyle/>
          <a:p>
            <a:pPr algn="ctr"/>
            <a:r>
              <a:rPr lang="es-CO" sz="1400" b="1" dirty="0"/>
              <a:t>En agosto 2024, el número de turistas extranjeros aumentó +14,7%</a:t>
            </a:r>
            <a:r>
              <a:rPr lang="es-CO" sz="1400" dirty="0"/>
              <a:t> respecto al mismo mes del año anterior (Festival de Música Petronio Álvarez) </a:t>
            </a:r>
            <a:endParaRPr lang="es-ES" sz="1400" b="1" dirty="0">
              <a:solidFill>
                <a:srgbClr val="C00000"/>
              </a:solidFill>
            </a:endParaRPr>
          </a:p>
        </p:txBody>
      </p:sp>
      <p:sp>
        <p:nvSpPr>
          <p:cNvPr id="5" name="Flecha: hacia arriba 4">
            <a:extLst>
              <a:ext uri="{FF2B5EF4-FFF2-40B4-BE49-F238E27FC236}">
                <a16:creationId xmlns:a16="http://schemas.microsoft.com/office/drawing/2014/main" id="{81DA08AF-D64D-63B1-3F69-6566F3B79301}"/>
              </a:ext>
            </a:extLst>
          </p:cNvPr>
          <p:cNvSpPr/>
          <p:nvPr/>
        </p:nvSpPr>
        <p:spPr>
          <a:xfrm>
            <a:off x="5074784" y="5516734"/>
            <a:ext cx="571500" cy="740844"/>
          </a:xfrm>
          <a:prstGeom prst="upArrow">
            <a:avLst/>
          </a:prstGeom>
          <a:solidFill>
            <a:srgbClr val="009900"/>
          </a:solidFill>
          <a:ln>
            <a:solidFill>
              <a:srgbClr val="0099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7" name="Gráfico 6">
            <a:extLst>
              <a:ext uri="{FF2B5EF4-FFF2-40B4-BE49-F238E27FC236}">
                <a16:creationId xmlns:a16="http://schemas.microsoft.com/office/drawing/2014/main" id="{D0821CF8-4D4E-4E34-9D51-A5EF29D9C804}"/>
              </a:ext>
            </a:extLst>
          </p:cNvPr>
          <p:cNvGraphicFramePr>
            <a:graphicFrameLocks/>
          </p:cNvGraphicFramePr>
          <p:nvPr/>
        </p:nvGraphicFramePr>
        <p:xfrm>
          <a:off x="963047" y="968147"/>
          <a:ext cx="7193982" cy="364013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78635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728634" y="325588"/>
            <a:ext cx="8422934" cy="369332"/>
          </a:xfrm>
          <a:prstGeom prst="rect">
            <a:avLst/>
          </a:prstGeom>
          <a:noFill/>
        </p:spPr>
        <p:txBody>
          <a:bodyPr wrap="square" rtlCol="0">
            <a:spAutoFit/>
          </a:bodyPr>
          <a:lstStyle/>
          <a:p>
            <a:r>
              <a:rPr lang="es-ES" dirty="0"/>
              <a:t>La venta de vehículos cambió su señal de rojo a verde en el 2T2024</a:t>
            </a:r>
          </a:p>
        </p:txBody>
      </p:sp>
      <p:graphicFrame>
        <p:nvGraphicFramePr>
          <p:cNvPr id="4" name="Tabla 4">
            <a:extLst>
              <a:ext uri="{FF2B5EF4-FFF2-40B4-BE49-F238E27FC236}">
                <a16:creationId xmlns:a16="http://schemas.microsoft.com/office/drawing/2014/main" id="{E19BD268-CC56-492C-A746-AA5B0DFDBC6C}"/>
              </a:ext>
            </a:extLst>
          </p:cNvPr>
          <p:cNvGraphicFramePr>
            <a:graphicFrameLocks noGrp="1"/>
          </p:cNvGraphicFramePr>
          <p:nvPr/>
        </p:nvGraphicFramePr>
        <p:xfrm>
          <a:off x="2780951" y="5165869"/>
          <a:ext cx="2159150" cy="1097280"/>
        </p:xfrm>
        <a:graphic>
          <a:graphicData uri="http://schemas.openxmlformats.org/drawingml/2006/table">
            <a:tbl>
              <a:tblPr firstRow="1" bandRow="1">
                <a:tableStyleId>{5C22544A-7EE6-4342-B048-85BDC9FD1C3A}</a:tableStyleId>
              </a:tblPr>
              <a:tblGrid>
                <a:gridCol w="1079575">
                  <a:extLst>
                    <a:ext uri="{9D8B030D-6E8A-4147-A177-3AD203B41FA5}">
                      <a16:colId xmlns:a16="http://schemas.microsoft.com/office/drawing/2014/main" val="3497479633"/>
                    </a:ext>
                  </a:extLst>
                </a:gridCol>
                <a:gridCol w="1079575">
                  <a:extLst>
                    <a:ext uri="{9D8B030D-6E8A-4147-A177-3AD203B41FA5}">
                      <a16:colId xmlns:a16="http://schemas.microsoft.com/office/drawing/2014/main" val="3442275848"/>
                    </a:ext>
                  </a:extLst>
                </a:gridCol>
              </a:tblGrid>
              <a:tr h="365350">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dirty="0">
                        <a:solidFill>
                          <a:srgbClr val="16435E"/>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6233296"/>
                  </a:ext>
                </a:extLst>
              </a:tr>
              <a:tr h="365350">
                <a:tc>
                  <a:txBody>
                    <a:bodyPr/>
                    <a:lstStyle/>
                    <a:p>
                      <a:pPr algn="ctr"/>
                      <a:r>
                        <a:rPr lang="es-CO" b="1" dirty="0">
                          <a:solidFill>
                            <a:schemeClr val="bg2"/>
                          </a:solidFill>
                        </a:rPr>
                        <a:t>1T2024</a:t>
                      </a:r>
                      <a:endParaRPr lang="en-US" b="1" dirty="0">
                        <a:solidFill>
                          <a:schemeClr val="bg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D99CD"/>
                    </a:solidFill>
                  </a:tcPr>
                </a:tc>
                <a:tc>
                  <a:txBody>
                    <a:bodyPr/>
                    <a:lstStyle/>
                    <a:p>
                      <a:pPr algn="ctr"/>
                      <a:r>
                        <a:rPr lang="es-CO" b="1" dirty="0">
                          <a:solidFill>
                            <a:srgbClr val="C00000"/>
                          </a:solidFill>
                        </a:rPr>
                        <a:t>-6,4%</a:t>
                      </a:r>
                      <a:endParaRPr lang="en-US"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4902445"/>
                  </a:ext>
                </a:extLst>
              </a:tr>
              <a:tr h="365350">
                <a:tc>
                  <a:txBody>
                    <a:bodyPr/>
                    <a:lstStyle/>
                    <a:p>
                      <a:pPr algn="ctr"/>
                      <a:r>
                        <a:rPr lang="es-CO" b="1" dirty="0">
                          <a:solidFill>
                            <a:schemeClr val="bg2"/>
                          </a:solidFill>
                        </a:rPr>
                        <a:t>2T2024</a:t>
                      </a:r>
                      <a:endParaRPr lang="en-US" b="1" dirty="0">
                        <a:solidFill>
                          <a:schemeClr val="bg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6435E"/>
                    </a:solidFill>
                  </a:tcPr>
                </a:tc>
                <a:tc>
                  <a:txBody>
                    <a:bodyPr/>
                    <a:lstStyle/>
                    <a:p>
                      <a:pPr algn="ctr"/>
                      <a:r>
                        <a:rPr lang="es-CO" b="1" dirty="0">
                          <a:solidFill>
                            <a:srgbClr val="009900"/>
                          </a:solidFill>
                        </a:rPr>
                        <a:t>+17%</a:t>
                      </a:r>
                      <a:endParaRPr lang="en-US" b="1" dirty="0">
                        <a:solidFill>
                          <a:srgbClr val="0099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0789525"/>
                  </a:ext>
                </a:extLst>
              </a:tr>
            </a:tbl>
          </a:graphicData>
        </a:graphic>
      </p:graphicFrame>
      <p:sp>
        <p:nvSpPr>
          <p:cNvPr id="17" name="CuadroTexto 16">
            <a:extLst>
              <a:ext uri="{FF2B5EF4-FFF2-40B4-BE49-F238E27FC236}">
                <a16:creationId xmlns:a16="http://schemas.microsoft.com/office/drawing/2014/main" id="{8D0B4448-A4A0-4232-BA29-E06DA89B8A76}"/>
              </a:ext>
            </a:extLst>
          </p:cNvPr>
          <p:cNvSpPr txBox="1"/>
          <p:nvPr/>
        </p:nvSpPr>
        <p:spPr>
          <a:xfrm>
            <a:off x="2646267" y="5077739"/>
            <a:ext cx="2428517" cy="307777"/>
          </a:xfrm>
          <a:prstGeom prst="rect">
            <a:avLst/>
          </a:prstGeom>
          <a:noFill/>
        </p:spPr>
        <p:txBody>
          <a:bodyPr wrap="square">
            <a:spAutoFit/>
          </a:bodyPr>
          <a:lstStyle/>
          <a:p>
            <a:pPr algn="ctr"/>
            <a:r>
              <a:rPr lang="es-CO" sz="1400" b="1" dirty="0"/>
              <a:t>Tasa anual% </a:t>
            </a:r>
            <a:endParaRPr lang="en-US" sz="1200" dirty="0"/>
          </a:p>
        </p:txBody>
      </p:sp>
      <p:sp>
        <p:nvSpPr>
          <p:cNvPr id="10" name="CuadroTexto 1">
            <a:extLst>
              <a:ext uri="{FF2B5EF4-FFF2-40B4-BE49-F238E27FC236}">
                <a16:creationId xmlns:a16="http://schemas.microsoft.com/office/drawing/2014/main" id="{44BACCAD-E99B-4ECF-BE54-9EF6ADD2C608}"/>
              </a:ext>
            </a:extLst>
          </p:cNvPr>
          <p:cNvSpPr txBox="1"/>
          <p:nvPr/>
        </p:nvSpPr>
        <p:spPr>
          <a:xfrm>
            <a:off x="1450458" y="6466169"/>
            <a:ext cx="6406556" cy="202024"/>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CO" sz="1100" dirty="0">
                <a:solidFill>
                  <a:srgbClr val="16435E"/>
                </a:solidFill>
              </a:rPr>
              <a:t>Fuente: Equipo IMAE, Universidad</a:t>
            </a:r>
            <a:r>
              <a:rPr lang="es-CO" sz="1100" baseline="0" dirty="0">
                <a:solidFill>
                  <a:srgbClr val="16435E"/>
                </a:solidFill>
              </a:rPr>
              <a:t> Javeriana Cali-Alcaldía de Cali, Secretaría de Desarrollo Económico.</a:t>
            </a:r>
            <a:endParaRPr lang="es-CO" sz="1100" dirty="0">
              <a:solidFill>
                <a:srgbClr val="16435E"/>
              </a:solidFill>
            </a:endParaRPr>
          </a:p>
        </p:txBody>
      </p:sp>
      <p:sp>
        <p:nvSpPr>
          <p:cNvPr id="15" name="CuadroTexto 14">
            <a:extLst>
              <a:ext uri="{FF2B5EF4-FFF2-40B4-BE49-F238E27FC236}">
                <a16:creationId xmlns:a16="http://schemas.microsoft.com/office/drawing/2014/main" id="{39B58257-3EC7-9D71-882A-EB8E12306D7D}"/>
              </a:ext>
            </a:extLst>
          </p:cNvPr>
          <p:cNvSpPr txBox="1"/>
          <p:nvPr/>
        </p:nvSpPr>
        <p:spPr>
          <a:xfrm>
            <a:off x="5926456" y="5329597"/>
            <a:ext cx="2428518" cy="954107"/>
          </a:xfrm>
          <a:prstGeom prst="rect">
            <a:avLst/>
          </a:prstGeom>
          <a:solidFill>
            <a:schemeClr val="bg2">
              <a:lumMod val="95000"/>
            </a:schemeClr>
          </a:solidFill>
        </p:spPr>
        <p:txBody>
          <a:bodyPr wrap="square">
            <a:spAutoFit/>
          </a:bodyPr>
          <a:lstStyle/>
          <a:p>
            <a:pPr algn="ctr"/>
            <a:r>
              <a:rPr lang="es-CO" sz="1400" dirty="0"/>
              <a:t>Con este resultado, se rompe una racha de 20 meses consecutivos de crecimientos negativos</a:t>
            </a:r>
            <a:endParaRPr lang="es-ES" sz="1400" b="1" dirty="0">
              <a:solidFill>
                <a:srgbClr val="C00000"/>
              </a:solidFill>
            </a:endParaRPr>
          </a:p>
        </p:txBody>
      </p:sp>
      <p:sp>
        <p:nvSpPr>
          <p:cNvPr id="5" name="Flecha: hacia arriba 4">
            <a:extLst>
              <a:ext uri="{FF2B5EF4-FFF2-40B4-BE49-F238E27FC236}">
                <a16:creationId xmlns:a16="http://schemas.microsoft.com/office/drawing/2014/main" id="{81DA08AF-D64D-63B1-3F69-6566F3B79301}"/>
              </a:ext>
            </a:extLst>
          </p:cNvPr>
          <p:cNvSpPr/>
          <p:nvPr/>
        </p:nvSpPr>
        <p:spPr>
          <a:xfrm>
            <a:off x="5074784" y="5516734"/>
            <a:ext cx="571500" cy="740844"/>
          </a:xfrm>
          <a:prstGeom prst="upArrow">
            <a:avLst/>
          </a:prstGeom>
          <a:solidFill>
            <a:srgbClr val="009900"/>
          </a:solidFill>
          <a:ln>
            <a:solidFill>
              <a:srgbClr val="0099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 name="Gráfico 5">
            <a:extLst>
              <a:ext uri="{FF2B5EF4-FFF2-40B4-BE49-F238E27FC236}">
                <a16:creationId xmlns:a16="http://schemas.microsoft.com/office/drawing/2014/main" id="{00000000-0008-0000-0700-000003000000}"/>
              </a:ext>
            </a:extLst>
          </p:cNvPr>
          <p:cNvGraphicFramePr>
            <a:graphicFrameLocks/>
          </p:cNvGraphicFramePr>
          <p:nvPr/>
        </p:nvGraphicFramePr>
        <p:xfrm>
          <a:off x="1052888" y="1114122"/>
          <a:ext cx="7363623" cy="3582674"/>
        </p:xfrm>
        <a:graphic>
          <a:graphicData uri="http://schemas.openxmlformats.org/drawingml/2006/chart">
            <c:chart xmlns:c="http://schemas.openxmlformats.org/drawingml/2006/chart" xmlns:r="http://schemas.openxmlformats.org/officeDocument/2006/relationships" r:id="rId3"/>
          </a:graphicData>
        </a:graphic>
      </p:graphicFrame>
      <p:pic>
        <p:nvPicPr>
          <p:cNvPr id="7" name="Imagen 6">
            <a:extLst>
              <a:ext uri="{FF2B5EF4-FFF2-40B4-BE49-F238E27FC236}">
                <a16:creationId xmlns:a16="http://schemas.microsoft.com/office/drawing/2014/main" id="{29BC8883-AC7F-7FC1-EE48-690D550C81EB}"/>
              </a:ext>
            </a:extLst>
          </p:cNvPr>
          <p:cNvPicPr>
            <a:picLocks noChangeAspect="1"/>
          </p:cNvPicPr>
          <p:nvPr/>
        </p:nvPicPr>
        <p:blipFill>
          <a:blip r:embed="rId4"/>
          <a:stretch>
            <a:fillRect/>
          </a:stretch>
        </p:blipFill>
        <p:spPr>
          <a:xfrm>
            <a:off x="1311953" y="5479731"/>
            <a:ext cx="1391142" cy="803973"/>
          </a:xfrm>
          <a:prstGeom prst="rect">
            <a:avLst/>
          </a:prstGeom>
        </p:spPr>
      </p:pic>
    </p:spTree>
    <p:extLst>
      <p:ext uri="{BB962C8B-B14F-4D97-AF65-F5344CB8AC3E}">
        <p14:creationId xmlns:p14="http://schemas.microsoft.com/office/powerpoint/2010/main" val="2627865870"/>
      </p:ext>
    </p:extLst>
  </p:cSld>
  <p:clrMapOvr>
    <a:masterClrMapping/>
  </p:clrMapOvr>
</p:sld>
</file>

<file path=ppt/theme/theme1.xml><?xml version="1.0" encoding="utf-8"?>
<a:theme xmlns:a="http://schemas.openxmlformats.org/drawingml/2006/main" name="Tema de Office">
  <a:themeElements>
    <a:clrScheme name="Personalizar 2">
      <a:dk1>
        <a:srgbClr val="063149"/>
      </a:dk1>
      <a:lt1>
        <a:srgbClr val="4D99CD"/>
      </a:lt1>
      <a:dk2>
        <a:srgbClr val="000000"/>
      </a:dk2>
      <a:lt2>
        <a:srgbClr val="FFFFFF"/>
      </a:lt2>
      <a:accent1>
        <a:srgbClr val="4D99CD"/>
      </a:accent1>
      <a:accent2>
        <a:srgbClr val="063149"/>
      </a:accent2>
      <a:accent3>
        <a:srgbClr val="FFFFFF"/>
      </a:accent3>
      <a:accent4>
        <a:srgbClr val="000000"/>
      </a:accent4>
      <a:accent5>
        <a:srgbClr val="4BACC6"/>
      </a:accent5>
      <a:accent6>
        <a:srgbClr val="F79646"/>
      </a:accent6>
      <a:hlink>
        <a:srgbClr val="AAAAAA"/>
      </a:hlink>
      <a:folHlink>
        <a:srgbClr val="4D99CD"/>
      </a:folHlink>
    </a:clrScheme>
    <a:fontScheme name="Clásico de Offic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10145</TotalTime>
  <Words>5613</Words>
  <Application>Microsoft Office PowerPoint</Application>
  <PresentationFormat>Presentación en pantalla (4:3)</PresentationFormat>
  <Paragraphs>873</Paragraphs>
  <Slides>49</Slides>
  <Notes>27</Notes>
  <HiddenSlides>15</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49</vt:i4>
      </vt:variant>
    </vt:vector>
  </HeadingPairs>
  <TitlesOfParts>
    <vt:vector size="55" baseType="lpstr">
      <vt:lpstr>ＭＳ Ｐゴシック</vt:lpstr>
      <vt:lpstr>Arial</vt:lpstr>
      <vt:lpstr>Calibri</vt:lpstr>
      <vt:lpstr>Courier New</vt:lpstr>
      <vt:lpstr>Wingdings</vt:lpstr>
      <vt:lpstr>Tema de Office</vt:lpstr>
      <vt:lpstr>IMAE Cali: Resultados 2T2024</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Panorama económico del Cauca, según el IMAE</vt:lpstr>
      <vt:lpstr>Equipo de trabajo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maria posada</dc:creator>
  <cp:lastModifiedBy>Julieth Stefens Ceron Ordoñez</cp:lastModifiedBy>
  <cp:revision>985</cp:revision>
  <dcterms:created xsi:type="dcterms:W3CDTF">2019-07-10T23:18:16Z</dcterms:created>
  <dcterms:modified xsi:type="dcterms:W3CDTF">2024-11-07T13:07:14Z</dcterms:modified>
</cp:coreProperties>
</file>