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CA"/>
    <a:srgbClr val="1B2F81"/>
    <a:srgbClr val="1E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72B8F-4F87-1C90-3A4C-885A497CF7A9}" v="52" dt="2024-07-19T17:09:05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1" autoAdjust="0"/>
  </p:normalViewPr>
  <p:slideViewPr>
    <p:cSldViewPr snapToGrid="0" snapToObjects="1"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48" y="550332"/>
            <a:ext cx="3403496" cy="1568278"/>
          </a:xfrm>
          <a:prstGeom prst="rect">
            <a:avLst/>
          </a:prstGeom>
        </p:spPr>
      </p:pic>
      <p:pic>
        <p:nvPicPr>
          <p:cNvPr id="3" name="Imagen 2" descr="Captura de Pantalla 2019-04-09 a la(s) 10.07.58 a. m.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99" y="-11803"/>
            <a:ext cx="2390806" cy="21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8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34FD16-56C5-66C4-69DD-F6AD2B583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57724"/>
              </p:ext>
            </p:extLst>
          </p:nvPr>
        </p:nvGraphicFramePr>
        <p:xfrm>
          <a:off x="1340831" y="1825131"/>
          <a:ext cx="6661120" cy="3974916"/>
        </p:xfrm>
        <a:graphic>
          <a:graphicData uri="http://schemas.openxmlformats.org/drawingml/2006/table">
            <a:tbl>
              <a:tblPr/>
              <a:tblGrid>
                <a:gridCol w="3598075">
                  <a:extLst>
                    <a:ext uri="{9D8B030D-6E8A-4147-A177-3AD203B41FA5}">
                      <a16:colId xmlns:a16="http://schemas.microsoft.com/office/drawing/2014/main" val="2981122603"/>
                    </a:ext>
                  </a:extLst>
                </a:gridCol>
                <a:gridCol w="3063045">
                  <a:extLst>
                    <a:ext uri="{9D8B030D-6E8A-4147-A177-3AD203B41FA5}">
                      <a16:colId xmlns:a16="http://schemas.microsoft.com/office/drawing/2014/main" val="3302673259"/>
                    </a:ext>
                  </a:extLst>
                </a:gridCol>
              </a:tblGrid>
              <a:tr h="230687">
                <a:tc gridSpan="2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058972"/>
                  </a:ext>
                </a:extLst>
              </a:tr>
              <a:tr h="3903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2023 con cargo a recursos de origen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7362"/>
                  </a:ext>
                </a:extLst>
              </a:tr>
              <a:tr h="3371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(valores en pesos)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86760"/>
                  </a:ext>
                </a:extLst>
              </a:tr>
              <a:tr h="319413">
                <a:tc gridSpan="2">
                  <a:txBody>
                    <a:bodyPr/>
                    <a:lstStyle/>
                    <a:p>
                      <a:pPr algn="l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73068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443827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$ 64.979.732.865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548386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Egresos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</a:t>
                      </a:r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66.554.936.610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602576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Superávit o Déficit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$ (</a:t>
                      </a:r>
                      <a:r>
                        <a:rPr lang="es-CO" sz="1600" b="1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1.575.203.770)</a:t>
                      </a:r>
                      <a:endParaRPr lang="es-CO" sz="1600" b="0" i="0" u="none" strike="noStrike" noProof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85623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41858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Utilidades acumuladas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$ 3.255.950.160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67813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Abono leasing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$ 1.082.805.256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006091"/>
                  </a:ext>
                </a:extLst>
              </a:tr>
              <a:tr h="33715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Inversión en activos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$ 597.945.000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54395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09C8762-73A7-F3D4-CE25-CA738CA73144}"/>
              </a:ext>
            </a:extLst>
          </p:cNvPr>
          <p:cNvSpPr txBox="1"/>
          <p:nvPr/>
        </p:nvSpPr>
        <p:spPr>
          <a:xfrm>
            <a:off x="1142049" y="6046268"/>
            <a:ext cx="76531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/>
              <a:t>Nota: </a:t>
            </a:r>
            <a:r>
              <a:rPr lang="es-ES" sz="1200" dirty="0"/>
              <a:t>Este documento no modifica el presupuesto inicial, sino que corrige el documento publicado el 22 de agosto de 2023. La versión actual se publica el 19 de julio 2024.</a:t>
            </a:r>
          </a:p>
          <a:p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338115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Cámara de Comercio de Cali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.</dc:creator>
  <cp:lastModifiedBy>Cristian Camilo Canon Bejarano</cp:lastModifiedBy>
  <cp:revision>57</cp:revision>
  <dcterms:created xsi:type="dcterms:W3CDTF">2015-03-04T20:32:21Z</dcterms:created>
  <dcterms:modified xsi:type="dcterms:W3CDTF">2024-07-23T20:55:04Z</dcterms:modified>
</cp:coreProperties>
</file>